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91" r:id="rId2"/>
    <p:sldId id="267" r:id="rId3"/>
    <p:sldId id="274" r:id="rId4"/>
    <p:sldId id="293" r:id="rId5"/>
    <p:sldId id="279" r:id="rId6"/>
    <p:sldId id="290" r:id="rId7"/>
    <p:sldId id="280" r:id="rId8"/>
    <p:sldId id="281" r:id="rId9"/>
    <p:sldId id="284" r:id="rId10"/>
    <p:sldId id="285" r:id="rId11"/>
    <p:sldId id="286" r:id="rId12"/>
    <p:sldId id="287" r:id="rId13"/>
    <p:sldId id="288" r:id="rId14"/>
    <p:sldId id="289" r:id="rId15"/>
    <p:sldId id="292" r:id="rId16"/>
    <p:sldId id="294" r:id="rId17"/>
    <p:sldId id="298" r:id="rId18"/>
    <p:sldId id="295" r:id="rId19"/>
    <p:sldId id="301"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1" autoAdjust="0"/>
    <p:restoredTop sz="71381" autoAdjust="0"/>
  </p:normalViewPr>
  <p:slideViewPr>
    <p:cSldViewPr snapToGrid="0" snapToObjects="1">
      <p:cViewPr varScale="1">
        <p:scale>
          <a:sx n="51" d="100"/>
          <a:sy n="51" d="100"/>
        </p:scale>
        <p:origin x="-1698" y="-90"/>
      </p:cViewPr>
      <p:guideLst>
        <p:guide orient="horz" pos="2160"/>
        <p:guide pos="2880"/>
      </p:guideLst>
    </p:cSldViewPr>
  </p:slideViewPr>
  <p:outlineViewPr>
    <p:cViewPr>
      <p:scale>
        <a:sx n="33" d="100"/>
        <a:sy n="33" d="100"/>
      </p:scale>
      <p:origin x="0" y="10048"/>
    </p:cViewPr>
  </p:outlineViewPr>
  <p:notesTextViewPr>
    <p:cViewPr>
      <p:scale>
        <a:sx n="200" d="100"/>
        <a:sy n="200" d="100"/>
      </p:scale>
      <p:origin x="0" y="0"/>
    </p:cViewPr>
  </p:notesTextViewPr>
  <p:sorterViewPr>
    <p:cViewPr>
      <p:scale>
        <a:sx n="66" d="100"/>
        <a:sy n="66" d="100"/>
      </p:scale>
      <p:origin x="0" y="0"/>
    </p:cViewPr>
  </p:sorterViewPr>
  <p:notesViewPr>
    <p:cSldViewPr snapToGrid="0" snapToObjects="1">
      <p:cViewPr varScale="1">
        <p:scale>
          <a:sx n="118" d="100"/>
          <a:sy n="118" d="100"/>
        </p:scale>
        <p:origin x="-410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F0417A-CCC5-D84C-A7B4-3F4E3F8FEAC4}" type="datetimeFigureOut">
              <a:rPr lang="en-US" smtClean="0"/>
              <a:pPr/>
              <a:t>2/6/2014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173D73-C012-1048-9FDD-AED9D8FEF2E7}" type="slidenum">
              <a:rPr lang="en-US" smtClean="0"/>
              <a:pPr/>
              <a:t>‹#›</a:t>
            </a:fld>
            <a:endParaRPr lang="en-US"/>
          </a:p>
        </p:txBody>
      </p:sp>
    </p:spTree>
    <p:extLst>
      <p:ext uri="{BB962C8B-B14F-4D97-AF65-F5344CB8AC3E}">
        <p14:creationId xmlns:p14="http://schemas.microsoft.com/office/powerpoint/2010/main" val="216852559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Progress Portfolios  embed </a:t>
            </a:r>
            <a:r>
              <a:rPr lang="en-US" baseline="0" dirty="0" smtClean="0"/>
              <a:t>the fundamentals of Tuning – that is – clear and consistent student learning outcomes by making them the focus of all student  Learning Experiences and requiring that students monitor in writing their progress in mastering each of those learning outcomes.</a:t>
            </a:r>
            <a:endParaRPr lang="en-US" dirty="0"/>
          </a:p>
        </p:txBody>
      </p:sp>
      <p:sp>
        <p:nvSpPr>
          <p:cNvPr id="4" name="Slide Number Placeholder 3"/>
          <p:cNvSpPr>
            <a:spLocks noGrp="1"/>
          </p:cNvSpPr>
          <p:nvPr>
            <p:ph type="sldNum" sz="quarter" idx="10"/>
          </p:nvPr>
        </p:nvSpPr>
        <p:spPr/>
        <p:txBody>
          <a:bodyPr/>
          <a:lstStyle/>
          <a:p>
            <a:fld id="{45173D73-C012-1048-9FDD-AED9D8FEF2E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Again, quoting Calder.</a:t>
            </a:r>
            <a:endParaRPr lang="en-US" dirty="0"/>
          </a:p>
        </p:txBody>
      </p:sp>
      <p:sp>
        <p:nvSpPr>
          <p:cNvPr id="4" name="Slide Number Placeholder 3"/>
          <p:cNvSpPr>
            <a:spLocks noGrp="1"/>
          </p:cNvSpPr>
          <p:nvPr>
            <p:ph type="sldNum" sz="quarter" idx="10"/>
          </p:nvPr>
        </p:nvSpPr>
        <p:spPr/>
        <p:txBody>
          <a:bodyPr/>
          <a:lstStyle/>
          <a:p>
            <a:fld id="{45173D73-C012-1048-9FDD-AED9D8FEF2E7}"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Having formulated a</a:t>
            </a:r>
            <a:r>
              <a:rPr lang="en-US" baseline="0" dirty="0" smtClean="0"/>
              <a:t> good historical question, students have to identify one piece of evidence from each of the 3 or 4 short sources that can answer their question.</a:t>
            </a:r>
            <a:endParaRPr lang="en-US" dirty="0"/>
          </a:p>
        </p:txBody>
      </p:sp>
      <p:sp>
        <p:nvSpPr>
          <p:cNvPr id="4" name="Slide Number Placeholder 3"/>
          <p:cNvSpPr>
            <a:spLocks noGrp="1"/>
          </p:cNvSpPr>
          <p:nvPr>
            <p:ph type="sldNum" sz="quarter" idx="10"/>
          </p:nvPr>
        </p:nvSpPr>
        <p:spPr/>
        <p:txBody>
          <a:bodyPr/>
          <a:lstStyle/>
          <a:p>
            <a:fld id="{45173D73-C012-1048-9FDD-AED9D8FEF2E7}"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question requires students to begin to evaluate and analyze primary and secondary sources – and so they will have arrived at critical thinking.</a:t>
            </a:r>
            <a:endParaRPr lang="en-US" dirty="0"/>
          </a:p>
        </p:txBody>
      </p:sp>
      <p:sp>
        <p:nvSpPr>
          <p:cNvPr id="4" name="Slide Number Placeholder 3"/>
          <p:cNvSpPr>
            <a:spLocks noGrp="1"/>
          </p:cNvSpPr>
          <p:nvPr>
            <p:ph type="sldNum" sz="quarter" idx="10"/>
          </p:nvPr>
        </p:nvSpPr>
        <p:spPr/>
        <p:txBody>
          <a:bodyPr/>
          <a:lstStyle/>
          <a:p>
            <a:fld id="{45173D73-C012-1048-9FDD-AED9D8FEF2E7}"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Learning Outcome, Identifying and Restating an Author’s Thesis</a:t>
            </a:r>
            <a:endParaRPr lang="en-US" dirty="0"/>
          </a:p>
        </p:txBody>
      </p:sp>
      <p:sp>
        <p:nvSpPr>
          <p:cNvPr id="4" name="Slide Number Placeholder 3"/>
          <p:cNvSpPr>
            <a:spLocks noGrp="1"/>
          </p:cNvSpPr>
          <p:nvPr>
            <p:ph type="sldNum" sz="quarter" idx="10"/>
          </p:nvPr>
        </p:nvSpPr>
        <p:spPr/>
        <p:txBody>
          <a:bodyPr/>
          <a:lstStyle/>
          <a:p>
            <a:fld id="{45173D73-C012-1048-9FDD-AED9D8FEF2E7}"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 so, by the third assignment student are developing their ability  to </a:t>
            </a:r>
            <a:r>
              <a:rPr lang="en-US" baseline="0" dirty="0" smtClean="0"/>
              <a:t>Infer from Available Evidence and Draw Evidence-Based, Tentative Conclusions.  </a:t>
            </a:r>
          </a:p>
          <a:p>
            <a:r>
              <a:rPr lang="en-US" baseline="0" dirty="0" smtClean="0"/>
              <a:t>This set of Learning Experiences is repeated for each issue of the course using Calder’s sequence of documentary/primary sources/secondary sources.</a:t>
            </a:r>
            <a:endParaRPr lang="en-US" dirty="0"/>
          </a:p>
        </p:txBody>
      </p:sp>
      <p:sp>
        <p:nvSpPr>
          <p:cNvPr id="4" name="Slide Number Placeholder 3"/>
          <p:cNvSpPr>
            <a:spLocks noGrp="1"/>
          </p:cNvSpPr>
          <p:nvPr>
            <p:ph type="sldNum" sz="quarter" idx="10"/>
          </p:nvPr>
        </p:nvSpPr>
        <p:spPr/>
        <p:txBody>
          <a:bodyPr/>
          <a:lstStyle/>
          <a:p>
            <a:fld id="{45173D73-C012-1048-9FDD-AED9D8FEF2E7}"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Grade for each assignment can be raised  on the basis of students </a:t>
            </a:r>
            <a:r>
              <a:rPr lang="en-US" baseline="0" dirty="0" smtClean="0"/>
              <a:t>responses on their assignments to the instructor’s questions that focus on reinforcing the student learning outcomes.  </a:t>
            </a:r>
          </a:p>
          <a:p>
            <a:endParaRPr lang="en-US" dirty="0"/>
          </a:p>
        </p:txBody>
      </p:sp>
      <p:sp>
        <p:nvSpPr>
          <p:cNvPr id="4" name="Slide Number Placeholder 3"/>
          <p:cNvSpPr>
            <a:spLocks noGrp="1"/>
          </p:cNvSpPr>
          <p:nvPr>
            <p:ph type="sldNum" sz="quarter" idx="10"/>
          </p:nvPr>
        </p:nvSpPr>
        <p:spPr/>
        <p:txBody>
          <a:bodyPr/>
          <a:lstStyle/>
          <a:p>
            <a:fld id="{45173D73-C012-1048-9FDD-AED9D8FEF2E7}"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Evidence</a:t>
            </a:r>
            <a:r>
              <a:rPr lang="en-US" baseline="0" dirty="0" smtClean="0"/>
              <a:t> of improvement ups the student’s grade in three ways.  First, the points for class-to-class assignments increases.  Second, students use their incremental improvements to write their reflections (meta-cognitive understanding) of how they learn to become critical thinkers for their mid-term interviews and portfolios – thereby upping their midterm portfolio points.  And third, students use their mid-term reflections as the basis of continued improvement during the second half of  the semester for their final portfolios. </a:t>
            </a:r>
          </a:p>
          <a:p>
            <a:r>
              <a:rPr lang="en-US" baseline="0" dirty="0" smtClean="0"/>
              <a:t>A few students have mastered the Learning Outcomes by midterm, and for them I offer alternative assignments of writing full essays as in Calder’s original “</a:t>
            </a:r>
            <a:r>
              <a:rPr lang="en-US" baseline="0" dirty="0" err="1" smtClean="0"/>
              <a:t>Uncoverage</a:t>
            </a:r>
            <a:r>
              <a:rPr lang="en-US" baseline="0" dirty="0" smtClean="0"/>
              <a:t>” model available online at http://www.journalofamericanhistory.org/textbooks/2006/calder/.</a:t>
            </a:r>
            <a:endParaRPr lang="en-US" dirty="0"/>
          </a:p>
        </p:txBody>
      </p:sp>
      <p:sp>
        <p:nvSpPr>
          <p:cNvPr id="4" name="Slide Number Placeholder 3"/>
          <p:cNvSpPr>
            <a:spLocks noGrp="1"/>
          </p:cNvSpPr>
          <p:nvPr>
            <p:ph type="sldNum" sz="quarter" idx="10"/>
          </p:nvPr>
        </p:nvSpPr>
        <p:spPr/>
        <p:txBody>
          <a:bodyPr/>
          <a:lstStyle/>
          <a:p>
            <a:fld id="{45173D73-C012-1048-9FDD-AED9D8FEF2E7}"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Students reflect on their progress on each of the five</a:t>
            </a:r>
            <a:r>
              <a:rPr lang="en-US" baseline="0" dirty="0" smtClean="0"/>
              <a:t> learning outcomes as outlined above.</a:t>
            </a:r>
          </a:p>
        </p:txBody>
      </p:sp>
      <p:sp>
        <p:nvSpPr>
          <p:cNvPr id="4" name="Slide Number Placeholder 3"/>
          <p:cNvSpPr>
            <a:spLocks noGrp="1"/>
          </p:cNvSpPr>
          <p:nvPr>
            <p:ph type="sldNum" sz="quarter" idx="10"/>
          </p:nvPr>
        </p:nvSpPr>
        <p:spPr/>
        <p:txBody>
          <a:bodyPr/>
          <a:lstStyle/>
          <a:p>
            <a:fld id="{45173D73-C012-1048-9FDD-AED9D8FEF2E7}"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173D73-C012-1048-9FDD-AED9D8FEF2E7}"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our Tuning Workshops we focused on developing explicit  Learning Outcomes. Those Learning Outcomes are the foundation of Progress Portfolios.  All Learning Experiences, Assessment, Feedback, and Improvement  are based on those Learning Outcomes.   </a:t>
            </a:r>
          </a:p>
          <a:p>
            <a:r>
              <a:rPr lang="en-US" baseline="0" dirty="0" smtClean="0"/>
              <a:t>Direct   Assessment , class-by-class,  of student mastery of those Learning Outcomes provides immediate feedback to the student.</a:t>
            </a:r>
          </a:p>
          <a:p>
            <a:r>
              <a:rPr lang="en-US" baseline="0" dirty="0" smtClean="0"/>
              <a:t>And Improvement  in mastery of  those Learning Outcomes is the responsibility of the student.  By students responding  from class–to-class to each assessment of  their performance on the 5 Learning Outcomes, students can demonstrate and explain their progress in developing critical thinking skills.</a:t>
            </a:r>
            <a:endParaRPr lang="en-US" dirty="0"/>
          </a:p>
        </p:txBody>
      </p:sp>
      <p:sp>
        <p:nvSpPr>
          <p:cNvPr id="4" name="Slide Number Placeholder 3"/>
          <p:cNvSpPr>
            <a:spLocks noGrp="1"/>
          </p:cNvSpPr>
          <p:nvPr>
            <p:ph type="sldNum" sz="quarter" idx="10"/>
          </p:nvPr>
        </p:nvSpPr>
        <p:spPr/>
        <p:txBody>
          <a:bodyPr/>
          <a:lstStyle/>
          <a:p>
            <a:fld id="{45173D73-C012-1048-9FDD-AED9D8FEF2E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5173D73-C012-1048-9FDD-AED9D8FEF2E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again</a:t>
            </a:r>
            <a:r>
              <a:rPr lang="en-US" baseline="0" dirty="0" smtClean="0"/>
              <a:t> I gratefully acknowledge the work of </a:t>
            </a:r>
            <a:r>
              <a:rPr lang="en-US" baseline="0" dirty="0" err="1" smtClean="0"/>
              <a:t>Lendol</a:t>
            </a:r>
            <a:r>
              <a:rPr lang="en-US" baseline="0" dirty="0" smtClean="0"/>
              <a:t> Calder from which the Learning Experiences and related exercises are based.  The sequence in presenting issues, in tandem with the five Learning Outcomes provides both repetition as well as reinforcement.</a:t>
            </a:r>
            <a:endParaRPr lang="en-US" dirty="0"/>
          </a:p>
        </p:txBody>
      </p:sp>
      <p:sp>
        <p:nvSpPr>
          <p:cNvPr id="4" name="Slide Number Placeholder 3"/>
          <p:cNvSpPr>
            <a:spLocks noGrp="1"/>
          </p:cNvSpPr>
          <p:nvPr>
            <p:ph type="sldNum" sz="quarter" idx="10"/>
          </p:nvPr>
        </p:nvSpPr>
        <p:spPr/>
        <p:txBody>
          <a:bodyPr/>
          <a:lstStyle/>
          <a:p>
            <a:fld id="{45173D73-C012-1048-9FDD-AED9D8FEF2E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By determining</a:t>
            </a:r>
            <a:r>
              <a:rPr lang="en-US" baseline="0" dirty="0" smtClean="0"/>
              <a:t> Newman’s historical question, students begin their mastery of of the 2</a:t>
            </a:r>
            <a:r>
              <a:rPr lang="en-US" baseline="30000" dirty="0" smtClean="0"/>
              <a:t>nd</a:t>
            </a:r>
            <a:r>
              <a:rPr lang="en-US" baseline="0" dirty="0" smtClean="0"/>
              <a:t> Learning Outcome - identify and restate an author’s thesis.  </a:t>
            </a:r>
          </a:p>
          <a:p>
            <a:r>
              <a:rPr lang="en-US" baseline="0" dirty="0" smtClean="0"/>
              <a:t>Students also begin to contextualize and analyze an author’s thesis.</a:t>
            </a:r>
          </a:p>
          <a:p>
            <a:r>
              <a:rPr lang="en-US" baseline="0" dirty="0" smtClean="0"/>
              <a:t>They are even exposed to the fourth - make connections between primary and secondary sources.</a:t>
            </a:r>
            <a:endParaRPr lang="en-US" dirty="0"/>
          </a:p>
        </p:txBody>
      </p:sp>
      <p:sp>
        <p:nvSpPr>
          <p:cNvPr id="4" name="Slide Number Placeholder 3"/>
          <p:cNvSpPr>
            <a:spLocks noGrp="1"/>
          </p:cNvSpPr>
          <p:nvPr>
            <p:ph type="sldNum" sz="quarter" idx="10"/>
          </p:nvPr>
        </p:nvSpPr>
        <p:spPr/>
        <p:txBody>
          <a:bodyPr/>
          <a:lstStyle/>
          <a:p>
            <a:fld id="{45173D73-C012-1048-9FDD-AED9D8FEF2E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With </a:t>
            </a:r>
            <a:r>
              <a:rPr lang="en-US" baseline="0" dirty="0" smtClean="0"/>
              <a:t>t</a:t>
            </a:r>
            <a:r>
              <a:rPr lang="en-US" dirty="0" smtClean="0"/>
              <a:t>his learning</a:t>
            </a:r>
            <a:r>
              <a:rPr lang="en-US" baseline="0" dirty="0" smtClean="0"/>
              <a:t> Experience, </a:t>
            </a:r>
            <a:r>
              <a:rPr lang="en-US" dirty="0" smtClean="0"/>
              <a:t>students get a healthy dose of contextualizing and evaluating</a:t>
            </a:r>
            <a:r>
              <a:rPr lang="en-US" baseline="0" dirty="0" smtClean="0"/>
              <a:t> sources - </a:t>
            </a:r>
            <a:r>
              <a:rPr lang="en-US" dirty="0" smtClean="0"/>
              <a:t> the</a:t>
            </a:r>
            <a:r>
              <a:rPr lang="en-US" baseline="0" dirty="0" smtClean="0"/>
              <a:t> third Learning Outcome.  </a:t>
            </a:r>
            <a:endParaRPr lang="en-US" dirty="0"/>
          </a:p>
        </p:txBody>
      </p:sp>
      <p:sp>
        <p:nvSpPr>
          <p:cNvPr id="4" name="Slide Number Placeholder 3"/>
          <p:cNvSpPr>
            <a:spLocks noGrp="1"/>
          </p:cNvSpPr>
          <p:nvPr>
            <p:ph type="sldNum" sz="quarter" idx="10"/>
          </p:nvPr>
        </p:nvSpPr>
        <p:spPr/>
        <p:txBody>
          <a:bodyPr/>
          <a:lstStyle/>
          <a:p>
            <a:fld id="{45173D73-C012-1048-9FDD-AED9D8FEF2E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a:t>
            </a:r>
            <a:r>
              <a:rPr lang="en-US" baseline="0" dirty="0" smtClean="0"/>
              <a:t> the end of this learning experience students are brought back to the first Learning Outcome – Asking historical questions.</a:t>
            </a:r>
            <a:endParaRPr lang="en-US" dirty="0"/>
          </a:p>
        </p:txBody>
      </p:sp>
      <p:sp>
        <p:nvSpPr>
          <p:cNvPr id="4" name="Slide Number Placeholder 3"/>
          <p:cNvSpPr>
            <a:spLocks noGrp="1"/>
          </p:cNvSpPr>
          <p:nvPr>
            <p:ph type="sldNum" sz="quarter" idx="10"/>
          </p:nvPr>
        </p:nvSpPr>
        <p:spPr/>
        <p:txBody>
          <a:bodyPr/>
          <a:lstStyle/>
          <a:p>
            <a:fld id="{45173D73-C012-1048-9FDD-AED9D8FEF2E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second “</a:t>
            </a:r>
            <a:r>
              <a:rPr lang="en-US" dirty="0" err="1" smtClean="0"/>
              <a:t>Uncoverage</a:t>
            </a:r>
            <a:r>
              <a:rPr lang="en-US" dirty="0" smtClean="0"/>
              <a:t>” learning experience also begins with </a:t>
            </a:r>
            <a:r>
              <a:rPr lang="en-US" baseline="0" dirty="0" smtClean="0"/>
              <a:t>the first  Learning Outcome - asking historical questions.  Students must formulate a question about Imperialism in the 1890s based on their reading of three sources. </a:t>
            </a:r>
          </a:p>
          <a:p>
            <a:r>
              <a:rPr lang="en-US" baseline="0" dirty="0" smtClean="0"/>
              <a:t>Students exchange their written work with a neighbor, and then the class (30) discusses the range of questions.  </a:t>
            </a:r>
            <a:endParaRPr lang="en-US" dirty="0"/>
          </a:p>
        </p:txBody>
      </p:sp>
      <p:sp>
        <p:nvSpPr>
          <p:cNvPr id="4" name="Slide Number Placeholder 3"/>
          <p:cNvSpPr>
            <a:spLocks noGrp="1"/>
          </p:cNvSpPr>
          <p:nvPr>
            <p:ph type="sldNum" sz="quarter" idx="10"/>
          </p:nvPr>
        </p:nvSpPr>
        <p:spPr/>
        <p:txBody>
          <a:bodyPr/>
          <a:lstStyle/>
          <a:p>
            <a:fld id="{45173D73-C012-1048-9FDD-AED9D8FEF2E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Again </a:t>
            </a:r>
            <a:r>
              <a:rPr lang="en-US" baseline="0" dirty="0" smtClean="0"/>
              <a:t>these Learning Experiences are all adapted from </a:t>
            </a:r>
            <a:r>
              <a:rPr lang="en-US" baseline="0" dirty="0" err="1" smtClean="0"/>
              <a:t>Lendol</a:t>
            </a:r>
            <a:r>
              <a:rPr lang="en-US" baseline="0" dirty="0" smtClean="0"/>
              <a:t>  Calder’s </a:t>
            </a:r>
            <a:r>
              <a:rPr lang="en-US" baseline="0" dirty="0" err="1" smtClean="0"/>
              <a:t>Uncoverage</a:t>
            </a:r>
            <a:r>
              <a:rPr lang="en-US" baseline="0" dirty="0" smtClean="0"/>
              <a:t> model.  K-12 education sadly is not always set up to teach students to ask questions.  And so  the </a:t>
            </a:r>
            <a:r>
              <a:rPr lang="en-US" baseline="0" dirty="0" err="1" smtClean="0"/>
              <a:t>Uncoverage</a:t>
            </a:r>
            <a:r>
              <a:rPr lang="en-US" baseline="0" dirty="0" smtClean="0"/>
              <a:t> model addresses this issue.  Students learn more about  the history  as a discipline from their small group discussions of each other’s questions and moderated class discussions based on their questions,  than from reading secondary  sources (coverage)  or from listening to the instructor telling them what to memorize or what to remember.</a:t>
            </a:r>
            <a:endParaRPr lang="en-US" dirty="0"/>
          </a:p>
        </p:txBody>
      </p:sp>
      <p:sp>
        <p:nvSpPr>
          <p:cNvPr id="4" name="Slide Number Placeholder 3"/>
          <p:cNvSpPr>
            <a:spLocks noGrp="1"/>
          </p:cNvSpPr>
          <p:nvPr>
            <p:ph type="sldNum" sz="quarter" idx="10"/>
          </p:nvPr>
        </p:nvSpPr>
        <p:spPr/>
        <p:txBody>
          <a:bodyPr/>
          <a:lstStyle/>
          <a:p>
            <a:fld id="{45173D73-C012-1048-9FDD-AED9D8FEF2E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DCCF46-5A2D-8145-9B40-3798D687568A}" type="datetimeFigureOut">
              <a:rPr lang="en-US" smtClean="0"/>
              <a:pPr/>
              <a:t>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14FA8-6BD8-264C-8B01-FAA1B47D8CE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DCCF46-5A2D-8145-9B40-3798D687568A}" type="datetimeFigureOut">
              <a:rPr lang="en-US" smtClean="0"/>
              <a:pPr/>
              <a:t>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14FA8-6BD8-264C-8B01-FAA1B47D8CE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DCCF46-5A2D-8145-9B40-3798D687568A}" type="datetimeFigureOut">
              <a:rPr lang="en-US" smtClean="0"/>
              <a:pPr/>
              <a:t>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14FA8-6BD8-264C-8B01-FAA1B47D8CE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DCCF46-5A2D-8145-9B40-3798D687568A}" type="datetimeFigureOut">
              <a:rPr lang="en-US" smtClean="0"/>
              <a:pPr/>
              <a:t>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14FA8-6BD8-264C-8B01-FAA1B47D8CE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DCCF46-5A2D-8145-9B40-3798D687568A}" type="datetimeFigureOut">
              <a:rPr lang="en-US" smtClean="0"/>
              <a:pPr/>
              <a:t>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14FA8-6BD8-264C-8B01-FAA1B47D8CE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DCCF46-5A2D-8145-9B40-3798D687568A}" type="datetimeFigureOut">
              <a:rPr lang="en-US" smtClean="0"/>
              <a:pPr/>
              <a:t>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F14FA8-6BD8-264C-8B01-FAA1B47D8CE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DCCF46-5A2D-8145-9B40-3798D687568A}" type="datetimeFigureOut">
              <a:rPr lang="en-US" smtClean="0"/>
              <a:pPr/>
              <a:t>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F14FA8-6BD8-264C-8B01-FAA1B47D8CE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DCCF46-5A2D-8145-9B40-3798D687568A}" type="datetimeFigureOut">
              <a:rPr lang="en-US" smtClean="0"/>
              <a:pPr/>
              <a:t>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F14FA8-6BD8-264C-8B01-FAA1B47D8CE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DCCF46-5A2D-8145-9B40-3798D687568A}" type="datetimeFigureOut">
              <a:rPr lang="en-US" smtClean="0"/>
              <a:pPr/>
              <a:t>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F14FA8-6BD8-264C-8B01-FAA1B47D8CE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CCF46-5A2D-8145-9B40-3798D687568A}" type="datetimeFigureOut">
              <a:rPr lang="en-US" smtClean="0"/>
              <a:pPr/>
              <a:t>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F14FA8-6BD8-264C-8B01-FAA1B47D8CE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CCF46-5A2D-8145-9B40-3798D687568A}" type="datetimeFigureOut">
              <a:rPr lang="en-US" smtClean="0"/>
              <a:pPr/>
              <a:t>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F14FA8-6BD8-264C-8B01-FAA1B47D8CE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99000">
              <a:schemeClr val="bg1">
                <a:tint val="45000"/>
                <a:shade val="99000"/>
                <a:satMod val="350000"/>
              </a:schemeClr>
            </a:gs>
            <a:gs pos="100000">
              <a:schemeClr val="bg1">
                <a:shade val="20000"/>
                <a:satMod val="255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DCCF46-5A2D-8145-9B40-3798D687568A}" type="datetimeFigureOut">
              <a:rPr lang="en-US" smtClean="0"/>
              <a:pPr/>
              <a:t>2/6/2014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F14FA8-6BD8-264C-8B01-FAA1B47D8CE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murphy@regis.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 Portfolios </a:t>
            </a:r>
            <a:endParaRPr lang="en-US" dirty="0"/>
          </a:p>
        </p:txBody>
      </p:sp>
      <p:sp>
        <p:nvSpPr>
          <p:cNvPr id="3" name="Content Placeholder 2"/>
          <p:cNvSpPr>
            <a:spLocks noGrp="1"/>
          </p:cNvSpPr>
          <p:nvPr>
            <p:ph idx="1"/>
          </p:nvPr>
        </p:nvSpPr>
        <p:spPr/>
        <p:txBody>
          <a:bodyPr/>
          <a:lstStyle/>
          <a:p>
            <a:r>
              <a:rPr lang="en-US" dirty="0" smtClean="0"/>
              <a:t>Gladys Frantz-Murphy</a:t>
            </a:r>
          </a:p>
          <a:p>
            <a:r>
              <a:rPr lang="en-US" dirty="0" smtClean="0">
                <a:hlinkClick r:id="rId3"/>
              </a:rPr>
              <a:t>gmurphy@regis.edu</a:t>
            </a:r>
            <a:endParaRPr lang="en-US" dirty="0" smtClean="0"/>
          </a:p>
          <a:p>
            <a:r>
              <a:rPr lang="en-US" dirty="0" smtClean="0"/>
              <a:t>January 2, 2014</a:t>
            </a:r>
          </a:p>
          <a:p>
            <a:r>
              <a:rPr lang="en-US" dirty="0" smtClean="0"/>
              <a:t>American Historical Association </a:t>
            </a:r>
          </a:p>
          <a:p>
            <a:r>
              <a:rPr lang="en-US" dirty="0" smtClean="0"/>
              <a:t>Annual Meeting 2014</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Question, But,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	“</a:t>
            </a:r>
            <a:r>
              <a:rPr lang="en-US" b="1" dirty="0" smtClean="0"/>
              <a:t>A good question, but difficult to answer</a:t>
            </a:r>
            <a:r>
              <a:rPr lang="en-US" i="1" dirty="0" smtClean="0"/>
              <a:t>:”</a:t>
            </a:r>
            <a:r>
              <a:rPr lang="en-US" b="1" i="1" dirty="0" smtClean="0"/>
              <a:t> </a:t>
            </a:r>
            <a:r>
              <a:rPr lang="en-US" i="1" dirty="0" smtClean="0"/>
              <a:t>Why were some of the authors for and some against imperialism in the 1890s? </a:t>
            </a:r>
          </a:p>
          <a:p>
            <a:pPr>
              <a:buNone/>
            </a:pPr>
            <a:r>
              <a:rPr lang="en-US" dirty="0" smtClean="0"/>
              <a:t>	</a:t>
            </a:r>
          </a:p>
          <a:p>
            <a:r>
              <a:rPr lang="en-US" dirty="0" smtClean="0"/>
              <a:t>	“</a:t>
            </a:r>
            <a:r>
              <a:rPr lang="en-US" b="1" dirty="0" smtClean="0"/>
              <a:t>Good question! But our documents don’t address this, do they</a:t>
            </a:r>
            <a:r>
              <a:rPr lang="en-US" dirty="0" smtClean="0"/>
              <a:t>? If you can find some that do, from the Internet perhaps, great! If they’re not bogus and you use 2–4 of them, you’ll get a point for doing your own research. But why not ask a question these documents can answer?”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Question</a:t>
            </a:r>
            <a:endParaRPr lang="en-US" dirty="0"/>
          </a:p>
        </p:txBody>
      </p:sp>
      <p:sp>
        <p:nvSpPr>
          <p:cNvPr id="3" name="Content Placeholder 2"/>
          <p:cNvSpPr>
            <a:spLocks noGrp="1"/>
          </p:cNvSpPr>
          <p:nvPr>
            <p:ph idx="1"/>
          </p:nvPr>
        </p:nvSpPr>
        <p:spPr/>
        <p:txBody>
          <a:bodyPr/>
          <a:lstStyle/>
          <a:p>
            <a:r>
              <a:rPr lang="en-US" dirty="0" smtClean="0"/>
              <a:t>	“</a:t>
            </a:r>
            <a:r>
              <a:rPr lang="en-US" b="1" dirty="0" smtClean="0"/>
              <a:t>A Good question:” </a:t>
            </a:r>
            <a:r>
              <a:rPr lang="en-US" dirty="0" smtClean="0"/>
              <a:t>Why were Britain and the US competing in the 1890s?</a:t>
            </a:r>
          </a:p>
          <a:p>
            <a:endParaRPr lang="en-US" dirty="0" smtClean="0"/>
          </a:p>
          <a:p>
            <a:r>
              <a:rPr lang="en-US" b="1" i="1" dirty="0" smtClean="0"/>
              <a:t>Why is it a Good Question?</a:t>
            </a:r>
          </a:p>
          <a:p>
            <a:r>
              <a:rPr lang="en-US" dirty="0" smtClean="0"/>
              <a:t> “It’s a question our documents can answer! And since the answer is bound to be debatable, it’s also an interesting question.”</a:t>
            </a:r>
          </a:p>
          <a:p>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Contextualizing and Evaluating Secondary and primary Sources </a:t>
            </a:r>
            <a:endParaRPr lang="en-US" dirty="0"/>
          </a:p>
        </p:txBody>
      </p:sp>
      <p:sp>
        <p:nvSpPr>
          <p:cNvPr id="3" name="Content Placeholder 2"/>
          <p:cNvSpPr>
            <a:spLocks noGrp="1"/>
          </p:cNvSpPr>
          <p:nvPr>
            <p:ph idx="1"/>
          </p:nvPr>
        </p:nvSpPr>
        <p:spPr/>
        <p:txBody>
          <a:bodyPr/>
          <a:lstStyle/>
          <a:p>
            <a:pPr>
              <a:buNone/>
            </a:pPr>
            <a:r>
              <a:rPr lang="en-US" dirty="0" smtClean="0"/>
              <a:t>	“Go through the documents looking for answers to your question. Find at least one piece of evidence from each source that helps answer your question.”</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Inferring from available evidence and drawing evidence-based, tentative conclusions.</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	 Finally, how might your historical question connect to Robert Newman’s thesis in his History of Oil?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II.  LEARNING EXPERIENCE </a:t>
            </a:r>
            <a:endParaRPr lang="en-US" sz="3600" dirty="0"/>
          </a:p>
        </p:txBody>
      </p:sp>
      <p:sp>
        <p:nvSpPr>
          <p:cNvPr id="3" name="Content Placeholder 2"/>
          <p:cNvSpPr>
            <a:spLocks noGrp="1"/>
          </p:cNvSpPr>
          <p:nvPr>
            <p:ph idx="1"/>
          </p:nvPr>
        </p:nvSpPr>
        <p:spPr/>
        <p:txBody>
          <a:bodyPr>
            <a:normAutofit/>
          </a:bodyPr>
          <a:lstStyle/>
          <a:p>
            <a:pPr marL="514350" indent="-514350">
              <a:buAutoNum type="arabicPeriod" startAt="3"/>
            </a:pPr>
            <a:r>
              <a:rPr lang="en-US" dirty="0" smtClean="0"/>
              <a:t>Narrative Source – Secondary Source</a:t>
            </a:r>
          </a:p>
          <a:p>
            <a:pPr marL="514350" indent="-514350">
              <a:buAutoNum type="arabicPeriod" startAt="3"/>
            </a:pPr>
            <a:endParaRPr lang="en-US" dirty="0" smtClean="0"/>
          </a:p>
          <a:p>
            <a:r>
              <a:rPr lang="en-US" dirty="0" smtClean="0"/>
              <a:t>G. Frantz-Murphy, “Reframing History”; </a:t>
            </a:r>
          </a:p>
          <a:p>
            <a:r>
              <a:rPr lang="en-US" dirty="0" smtClean="0"/>
              <a:t>William R. Polk, Understanding Iraq, pp. 61-65.</a:t>
            </a:r>
          </a:p>
          <a:p>
            <a:pPr>
              <a:buNone/>
            </a:pPr>
            <a:endParaRPr lang="en-US" dirty="0" smtClean="0"/>
          </a:p>
          <a:p>
            <a:pPr>
              <a:buNone/>
            </a:pPr>
            <a:r>
              <a:rPr lang="en-US" dirty="0" smtClean="0"/>
              <a:t>Quiz: What is the thesis of each of these 				      narrative sources?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Make Connections between Primary and Secondary Sources</a:t>
            </a:r>
            <a:endParaRPr lang="en-US" sz="3200" dirty="0"/>
          </a:p>
        </p:txBody>
      </p:sp>
      <p:sp>
        <p:nvSpPr>
          <p:cNvPr id="3" name="Content Placeholder 2"/>
          <p:cNvSpPr>
            <a:spLocks noGrp="1"/>
          </p:cNvSpPr>
          <p:nvPr>
            <p:ph idx="1"/>
          </p:nvPr>
        </p:nvSpPr>
        <p:spPr/>
        <p:txBody>
          <a:bodyPr/>
          <a:lstStyle/>
          <a:p>
            <a:r>
              <a:rPr lang="en-US" dirty="0" smtClean="0"/>
              <a:t>How do Frantz-Murphy’s and William Polk’s theses relate to Robert Newman’s History of Oil and to the three Primary Sources.</a:t>
            </a:r>
            <a:endParaRPr lang="en-US" dirty="0"/>
          </a:p>
        </p:txBody>
      </p:sp>
      <p:sp>
        <p:nvSpPr>
          <p:cNvPr id="4" name="Footer Placeholder 3"/>
          <p:cNvSpPr>
            <a:spLocks noGrp="1"/>
          </p:cNvSpPr>
          <p:nvPr>
            <p:ph type="ftr" sz="quarter" idx="11"/>
          </p:nvPr>
        </p:nvSpPr>
        <p:spPr/>
        <p:txBody>
          <a:bodyPr/>
          <a:lstStyle/>
          <a:p>
            <a:fld id="{CBC71A36-5C44-8643-A0EC-05DA9915E403}"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Responses to Assessments</a:t>
            </a:r>
            <a:endParaRPr lang="en-US" dirty="0"/>
          </a:p>
        </p:txBody>
      </p:sp>
      <p:sp>
        <p:nvSpPr>
          <p:cNvPr id="3" name="Content Placeholder 2"/>
          <p:cNvSpPr>
            <a:spLocks noGrp="1"/>
          </p:cNvSpPr>
          <p:nvPr>
            <p:ph idx="1"/>
          </p:nvPr>
        </p:nvSpPr>
        <p:spPr/>
        <p:txBody>
          <a:bodyPr/>
          <a:lstStyle/>
          <a:p>
            <a:r>
              <a:rPr lang="en-US" dirty="0" smtClean="0"/>
              <a:t>Timely: Class-to-next-class</a:t>
            </a:r>
          </a:p>
          <a:p>
            <a:r>
              <a:rPr lang="en-US" dirty="0" smtClean="0"/>
              <a:t>Respond to Instructor and Peer Comments and Class Discussions of Documentary, Primary Source, and Narrative Source Assignments</a:t>
            </a:r>
          </a:p>
          <a:p>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Learning-Focused Approach</a:t>
            </a:r>
            <a:endParaRPr lang="en-US" dirty="0"/>
          </a:p>
        </p:txBody>
      </p:sp>
      <p:sp>
        <p:nvSpPr>
          <p:cNvPr id="3" name="Content Placeholder 2"/>
          <p:cNvSpPr>
            <a:spLocks noGrp="1"/>
          </p:cNvSpPr>
          <p:nvPr>
            <p:ph idx="1"/>
          </p:nvPr>
        </p:nvSpPr>
        <p:spPr>
          <a:scene3d>
            <a:camera prst="orthographicFront">
              <a:rot lat="0" lon="21300000" rev="0"/>
            </a:camera>
            <a:lightRig rig="threePt" dir="t"/>
          </a:scene3d>
        </p:spPr>
        <p:txBody>
          <a:bodyPr>
            <a:normAutofit/>
          </a:bodyPr>
          <a:lstStyle/>
          <a:p>
            <a:pPr algn="ctr"/>
            <a:r>
              <a:rPr lang="en-US" sz="2000" dirty="0" smtClean="0"/>
              <a:t>1.  Learning Goals/Outcomes</a:t>
            </a:r>
          </a:p>
          <a:p>
            <a:pPr algn="ctr"/>
            <a:endParaRPr lang="en-US" sz="2000" dirty="0" smtClean="0"/>
          </a:p>
          <a:p>
            <a:pPr algn="ctr"/>
            <a:endParaRPr lang="en-US" sz="2000" dirty="0" smtClean="0"/>
          </a:p>
          <a:p>
            <a:pPr algn="ctr"/>
            <a:r>
              <a:rPr lang="en-US" sz="2000" dirty="0" smtClean="0"/>
              <a:t>2.  Learning Experiences</a:t>
            </a:r>
          </a:p>
          <a:p>
            <a:pPr algn="r"/>
            <a:endParaRPr lang="en-US" sz="2000" dirty="0" smtClean="0"/>
          </a:p>
          <a:p>
            <a:r>
              <a:rPr lang="en-US" sz="2000" dirty="0" smtClean="0"/>
              <a:t>5.  Improvement										  3.  Assessment</a:t>
            </a:r>
          </a:p>
          <a:p>
            <a:pPr algn="ctr">
              <a:buNone/>
            </a:pPr>
            <a:endParaRPr lang="en-US" sz="2000" dirty="0" smtClean="0"/>
          </a:p>
          <a:p>
            <a:pPr algn="ctr"/>
            <a:r>
              <a:rPr lang="en-US" sz="2000" dirty="0" smtClean="0"/>
              <a:t>4.  Feedback</a:t>
            </a:r>
          </a:p>
          <a:p>
            <a:pPr algn="ctr"/>
            <a:endParaRPr lang="en-US" sz="2000" dirty="0" smtClean="0"/>
          </a:p>
          <a:p>
            <a:pPr algn="ctr">
              <a:buNone/>
            </a:pPr>
            <a:endParaRPr lang="en-US" sz="2000" dirty="0" smtClean="0"/>
          </a:p>
          <a:p>
            <a:pPr algn="ctr">
              <a:buNone/>
            </a:pPr>
            <a:endParaRPr lang="en-US" sz="2000" dirty="0" smtClean="0"/>
          </a:p>
          <a:p>
            <a:pPr algn="ctr">
              <a:buNone/>
            </a:pPr>
            <a:r>
              <a:rPr lang="en-US" sz="2000" dirty="0" err="1" smtClean="0"/>
              <a:t>ksagendorf@regis.edu</a:t>
            </a:r>
            <a:endParaRPr lang="en-US" sz="2000" dirty="0"/>
          </a:p>
        </p:txBody>
      </p:sp>
      <p:sp>
        <p:nvSpPr>
          <p:cNvPr id="17" name="Down Arrow 16"/>
          <p:cNvSpPr/>
          <p:nvPr/>
        </p:nvSpPr>
        <p:spPr>
          <a:xfrm>
            <a:off x="4198150" y="2049884"/>
            <a:ext cx="822960" cy="684295"/>
          </a:xfrm>
          <a:prstGeom prst="downArrow">
            <a:avLst/>
          </a:prstGeom>
          <a:ln/>
        </p:spPr>
        <p:style>
          <a:lnRef idx="1">
            <a:schemeClr val="accent1"/>
          </a:lnRef>
          <a:fillRef idx="3">
            <a:schemeClr val="accent1"/>
          </a:fillRef>
          <a:effectRef idx="2">
            <a:schemeClr val="accent1"/>
          </a:effectRef>
          <a:fontRef idx="minor">
            <a:schemeClr val="lt1"/>
          </a:fontRef>
        </p:style>
      </p:sp>
      <p:sp>
        <p:nvSpPr>
          <p:cNvPr id="20" name="Bent Arrow 19"/>
          <p:cNvSpPr/>
          <p:nvPr/>
        </p:nvSpPr>
        <p:spPr>
          <a:xfrm>
            <a:off x="1138296" y="2734179"/>
            <a:ext cx="1848556" cy="822184"/>
          </a:xfrm>
          <a:prstGeom prst="bentArrow">
            <a:avLst>
              <a:gd name="adj1" fmla="val 16072"/>
              <a:gd name="adj2" fmla="val 27679"/>
              <a:gd name="adj3" fmla="val 50000"/>
              <a:gd name="adj4" fmla="val 43750"/>
            </a:avLst>
          </a:prstGeom>
          <a:ln/>
        </p:spPr>
        <p:style>
          <a:lnRef idx="1">
            <a:schemeClr val="accent1"/>
          </a:lnRef>
          <a:fillRef idx="3">
            <a:schemeClr val="accent1"/>
          </a:fillRef>
          <a:effectRef idx="2">
            <a:schemeClr val="accent1"/>
          </a:effectRef>
          <a:fontRef idx="minor">
            <a:schemeClr val="lt1"/>
          </a:fontRef>
        </p:style>
      </p:sp>
      <p:sp>
        <p:nvSpPr>
          <p:cNvPr id="23" name="Bent Arrow 22"/>
          <p:cNvSpPr/>
          <p:nvPr/>
        </p:nvSpPr>
        <p:spPr>
          <a:xfrm rot="5400000">
            <a:off x="6702582" y="2246669"/>
            <a:ext cx="665481" cy="1953907"/>
          </a:xfrm>
          <a:prstGeom prst="bentArrow">
            <a:avLst/>
          </a:prstGeom>
          <a:ln/>
        </p:spPr>
        <p:style>
          <a:lnRef idx="1">
            <a:schemeClr val="accent1"/>
          </a:lnRef>
          <a:fillRef idx="3">
            <a:schemeClr val="accent1"/>
          </a:fillRef>
          <a:effectRef idx="2">
            <a:schemeClr val="accent1"/>
          </a:effectRef>
          <a:fontRef idx="minor">
            <a:schemeClr val="lt1"/>
          </a:fontRef>
        </p:style>
      </p:sp>
      <p:sp>
        <p:nvSpPr>
          <p:cNvPr id="25" name="Bent Arrow 24"/>
          <p:cNvSpPr/>
          <p:nvPr/>
        </p:nvSpPr>
        <p:spPr>
          <a:xfrm rot="16200000">
            <a:off x="2053261" y="2899927"/>
            <a:ext cx="691256" cy="2521185"/>
          </a:xfrm>
          <a:prstGeom prst="bentArrow">
            <a:avLst>
              <a:gd name="adj1" fmla="val 25000"/>
              <a:gd name="adj2" fmla="val 28402"/>
              <a:gd name="adj3" fmla="val 25000"/>
              <a:gd name="adj4" fmla="val 43750"/>
            </a:avLst>
          </a:prstGeom>
          <a:ln/>
        </p:spPr>
        <p:style>
          <a:lnRef idx="1">
            <a:schemeClr val="accent1"/>
          </a:lnRef>
          <a:fillRef idx="3">
            <a:schemeClr val="accent1"/>
          </a:fillRef>
          <a:effectRef idx="2">
            <a:schemeClr val="accent1"/>
          </a:effectRef>
          <a:fontRef idx="minor">
            <a:schemeClr val="lt1"/>
          </a:fontRef>
        </p:style>
      </p:sp>
      <p:sp>
        <p:nvSpPr>
          <p:cNvPr id="29" name="Bent Arrow 28"/>
          <p:cNvSpPr/>
          <p:nvPr/>
        </p:nvSpPr>
        <p:spPr>
          <a:xfrm rot="10800000">
            <a:off x="5484518" y="3814891"/>
            <a:ext cx="2527755" cy="691256"/>
          </a:xfrm>
          <a:prstGeom prst="bentArrow">
            <a:avLst>
              <a:gd name="adj1" fmla="val 33145"/>
              <a:gd name="adj2" fmla="val 18614"/>
              <a:gd name="adj3" fmla="val 25000"/>
              <a:gd name="adj4" fmla="val 4375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Midterm and Final Reflections </a:t>
            </a:r>
            <a:br>
              <a:rPr lang="en-US" dirty="0" smtClean="0"/>
            </a:br>
            <a:r>
              <a:rPr lang="en-US" dirty="0" smtClean="0"/>
              <a:t>and Portfolios</a:t>
            </a:r>
            <a:endParaRPr lang="en-US" dirty="0"/>
          </a:p>
        </p:txBody>
      </p:sp>
      <p:sp>
        <p:nvSpPr>
          <p:cNvPr id="3" name="Content Placeholder 2"/>
          <p:cNvSpPr>
            <a:spLocks noGrp="1"/>
          </p:cNvSpPr>
          <p:nvPr>
            <p:ph idx="1"/>
          </p:nvPr>
        </p:nvSpPr>
        <p:spPr/>
        <p:txBody>
          <a:bodyPr/>
          <a:lstStyle/>
          <a:p>
            <a:r>
              <a:rPr lang="en-US" dirty="0" smtClean="0"/>
              <a:t>Midterm 10-15 min. interviews</a:t>
            </a:r>
          </a:p>
          <a:p>
            <a:r>
              <a:rPr lang="en-US" dirty="0" smtClean="0"/>
              <a:t>Midterm Reflections 5% of grade</a:t>
            </a:r>
          </a:p>
          <a:p>
            <a:r>
              <a:rPr lang="en-US" dirty="0" smtClean="0"/>
              <a:t>Student Outcome Assessment Sheets</a:t>
            </a:r>
          </a:p>
          <a:p>
            <a:r>
              <a:rPr lang="en-US" dirty="0" smtClean="0"/>
              <a:t>Final Portfolio = 25% of final grade.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97278" y="224138"/>
          <a:ext cx="7632711" cy="6571760"/>
        </p:xfrm>
        <a:graphic>
          <a:graphicData uri="http://schemas.openxmlformats.org/drawingml/2006/table">
            <a:tbl>
              <a:tblPr firstRow="1" bandRow="1">
                <a:tableStyleId>{5A111915-BE36-4E01-A7E5-04B1672EAD32}</a:tableStyleId>
              </a:tblPr>
              <a:tblGrid>
                <a:gridCol w="1556426"/>
                <a:gridCol w="1456814"/>
                <a:gridCol w="1566387"/>
                <a:gridCol w="1526542"/>
                <a:gridCol w="1526542"/>
              </a:tblGrid>
              <a:tr h="498084">
                <a:tc>
                  <a:txBody>
                    <a:bodyPr/>
                    <a:lstStyle/>
                    <a:p>
                      <a:r>
                        <a:rPr lang="en-US" dirty="0" smtClean="0"/>
                        <a:t>Mastery of</a:t>
                      </a:r>
                      <a:endParaRPr lang="en-US" dirty="0"/>
                    </a:p>
                  </a:txBody>
                  <a:tcPr/>
                </a:tc>
                <a:tc>
                  <a:txBody>
                    <a:bodyPr/>
                    <a:lstStyle/>
                    <a:p>
                      <a:r>
                        <a:rPr lang="en-US" dirty="0" smtClean="0"/>
                        <a:t>Advanced</a:t>
                      </a:r>
                      <a:endParaRPr lang="en-US" dirty="0"/>
                    </a:p>
                  </a:txBody>
                  <a:tcPr/>
                </a:tc>
                <a:tc>
                  <a:txBody>
                    <a:bodyPr/>
                    <a:lstStyle/>
                    <a:p>
                      <a:r>
                        <a:rPr lang="en-US" dirty="0" smtClean="0"/>
                        <a:t>Intermediate</a:t>
                      </a:r>
                      <a:endParaRPr lang="en-US" dirty="0"/>
                    </a:p>
                  </a:txBody>
                  <a:tcPr/>
                </a:tc>
                <a:tc>
                  <a:txBody>
                    <a:bodyPr/>
                    <a:lstStyle/>
                    <a:p>
                      <a:r>
                        <a:rPr lang="en-US" dirty="0" smtClean="0"/>
                        <a:t>Beginning</a:t>
                      </a:r>
                      <a:endParaRPr lang="en-US" dirty="0"/>
                    </a:p>
                  </a:txBody>
                  <a:tcPr/>
                </a:tc>
                <a:tc>
                  <a:txBody>
                    <a:bodyPr/>
                    <a:lstStyle/>
                    <a:p>
                      <a:r>
                        <a:rPr lang="en-US" dirty="0" smtClean="0"/>
                        <a:t>Unacceptable</a:t>
                      </a:r>
                      <a:endParaRPr lang="en-US" dirty="0"/>
                    </a:p>
                  </a:txBody>
                  <a:tcPr/>
                </a:tc>
              </a:tr>
              <a:tr h="485633">
                <a:tc>
                  <a:txBody>
                    <a:bodyPr/>
                    <a:lstStyle/>
                    <a:p>
                      <a:r>
                        <a:rPr lang="en-US" sz="1200" dirty="0" smtClean="0"/>
                        <a:t>Completeness of Portfolio</a:t>
                      </a:r>
                      <a:endParaRPr lang="en-US" sz="1200" dirty="0"/>
                    </a:p>
                  </a:txBody>
                  <a:tcPr/>
                </a:tc>
                <a:tc>
                  <a:txBody>
                    <a:bodyPr/>
                    <a:lstStyle/>
                    <a:p>
                      <a:r>
                        <a:rPr lang="en-US" sz="1200" dirty="0" smtClean="0"/>
                        <a:t>Includes</a:t>
                      </a:r>
                      <a:r>
                        <a:rPr lang="en-US" sz="1200" baseline="0" dirty="0" smtClean="0"/>
                        <a:t> all work + reflections re. moving toward mastery of </a:t>
                      </a:r>
                      <a:r>
                        <a:rPr lang="en-US" sz="1200" baseline="0" dirty="0" err="1" smtClean="0"/>
                        <a:t>LOs</a:t>
                      </a:r>
                      <a:endParaRPr lang="en-US" sz="1200" dirty="0"/>
                    </a:p>
                  </a:txBody>
                  <a:tcPr/>
                </a:tc>
                <a:tc>
                  <a:txBody>
                    <a:bodyPr/>
                    <a:lstStyle/>
                    <a:p>
                      <a:r>
                        <a:rPr lang="en-US" sz="1200" dirty="0" smtClean="0"/>
                        <a:t>Lacks some compo- </a:t>
                      </a:r>
                      <a:r>
                        <a:rPr lang="en-US" sz="1200" dirty="0" err="1" smtClean="0"/>
                        <a:t>nents</a:t>
                      </a:r>
                      <a:r>
                        <a:rPr lang="en-US" sz="1200" baseline="0" dirty="0" smtClean="0"/>
                        <a:t> of </a:t>
                      </a:r>
                      <a:r>
                        <a:rPr lang="en-US" sz="1200" baseline="0" dirty="0" err="1" smtClean="0"/>
                        <a:t>work/reflec-tions</a:t>
                      </a:r>
                      <a:r>
                        <a:rPr lang="en-US" sz="1200" baseline="0" dirty="0" smtClean="0"/>
                        <a:t>. Unclear what you’re doing to move toward mastery / </a:t>
                      </a:r>
                      <a:r>
                        <a:rPr lang="en-US" sz="1200" baseline="0" dirty="0" err="1" smtClean="0"/>
                        <a:t>LOs</a:t>
                      </a:r>
                      <a:endParaRPr lang="en-US" sz="1200" dirty="0"/>
                    </a:p>
                  </a:txBody>
                  <a:tcPr/>
                </a:tc>
                <a:tc>
                  <a:txBody>
                    <a:bodyPr/>
                    <a:lstStyle/>
                    <a:p>
                      <a:r>
                        <a:rPr lang="en-US" sz="1200" dirty="0" smtClean="0"/>
                        <a:t>Lacks significant components of work/</a:t>
                      </a:r>
                      <a:r>
                        <a:rPr lang="en-US" sz="1200" dirty="0" err="1" smtClean="0"/>
                        <a:t>reflectios</a:t>
                      </a:r>
                      <a:r>
                        <a:rPr lang="en-US" sz="1200" dirty="0" smtClean="0"/>
                        <a:t>. Unclear what you’re doing to move toward M/</a:t>
                      </a:r>
                      <a:r>
                        <a:rPr lang="en-US" sz="1200" dirty="0" err="1" smtClean="0"/>
                        <a:t>LOs</a:t>
                      </a:r>
                      <a:endParaRPr lang="en-US" sz="1200" dirty="0"/>
                    </a:p>
                  </a:txBody>
                  <a:tcPr/>
                </a:tc>
                <a:tc>
                  <a:txBody>
                    <a:bodyPr/>
                    <a:lstStyle/>
                    <a:p>
                      <a:r>
                        <a:rPr lang="en-US" sz="1200" dirty="0" smtClean="0"/>
                        <a:t>Omits work</a:t>
                      </a:r>
                      <a:r>
                        <a:rPr lang="en-US" sz="1200" baseline="0" dirty="0" smtClean="0"/>
                        <a:t> and/or reflection. Unclear why items are included </a:t>
                      </a:r>
                      <a:endParaRPr lang="en-US" sz="1200" dirty="0"/>
                    </a:p>
                  </a:txBody>
                  <a:tcPr/>
                </a:tc>
              </a:tr>
              <a:tr h="410919">
                <a:tc>
                  <a:txBody>
                    <a:bodyPr/>
                    <a:lstStyle/>
                    <a:p>
                      <a:r>
                        <a:rPr lang="en-US" sz="1200" dirty="0" smtClean="0"/>
                        <a:t>Organization of Portfolio</a:t>
                      </a:r>
                      <a:endParaRPr lang="en-US" sz="1200" dirty="0"/>
                    </a:p>
                  </a:txBody>
                  <a:tcPr/>
                </a:tc>
                <a:tc>
                  <a:txBody>
                    <a:bodyPr/>
                    <a:lstStyle/>
                    <a:p>
                      <a:r>
                        <a:rPr lang="en-US" sz="1200" dirty="0" smtClean="0"/>
                        <a:t>Makes clear </a:t>
                      </a:r>
                      <a:r>
                        <a:rPr lang="en-US" sz="1200" dirty="0" err="1" smtClean="0"/>
                        <a:t>rela-tionship</a:t>
                      </a:r>
                      <a:r>
                        <a:rPr lang="en-US" sz="1200" baseline="0" dirty="0" smtClean="0"/>
                        <a:t> between assignments demonstrating mastery of </a:t>
                      </a:r>
                      <a:r>
                        <a:rPr lang="en-US" sz="1200" baseline="0" dirty="0" err="1" smtClean="0"/>
                        <a:t>LOs</a:t>
                      </a:r>
                      <a:endParaRPr lang="en-US" sz="1200" dirty="0"/>
                    </a:p>
                  </a:txBody>
                  <a:tcPr/>
                </a:tc>
                <a:tc>
                  <a:txBody>
                    <a:bodyPr/>
                    <a:lstStyle/>
                    <a:p>
                      <a:r>
                        <a:rPr lang="en-US" sz="1200" dirty="0" smtClean="0"/>
                        <a:t>Makes clear </a:t>
                      </a:r>
                      <a:r>
                        <a:rPr lang="en-US" sz="1200" dirty="0" err="1" smtClean="0"/>
                        <a:t>rela-tionship</a:t>
                      </a:r>
                      <a:r>
                        <a:rPr lang="en-US" sz="1200" dirty="0" smtClean="0"/>
                        <a:t> between most assignments</a:t>
                      </a:r>
                      <a:r>
                        <a:rPr lang="en-US" sz="1200" baseline="0" dirty="0" smtClean="0"/>
                        <a:t> and demonstrating </a:t>
                      </a:r>
                      <a:r>
                        <a:rPr lang="en-US" sz="1200" baseline="0" dirty="0" err="1" smtClean="0"/>
                        <a:t>mov-ing</a:t>
                      </a:r>
                      <a:r>
                        <a:rPr lang="en-US" sz="1200" baseline="0" dirty="0" smtClean="0"/>
                        <a:t> toward M/</a:t>
                      </a:r>
                      <a:r>
                        <a:rPr lang="en-US" sz="1200" baseline="0" dirty="0" err="1" smtClean="0"/>
                        <a:t>LOs</a:t>
                      </a:r>
                      <a:endParaRPr lang="en-US" sz="1200" dirty="0"/>
                    </a:p>
                  </a:txBody>
                  <a:tcPr/>
                </a:tc>
                <a:tc>
                  <a:txBody>
                    <a:bodyPr/>
                    <a:lstStyle/>
                    <a:p>
                      <a:r>
                        <a:rPr lang="en-US" sz="1200" dirty="0" smtClean="0"/>
                        <a:t>Link between Portfolio</a:t>
                      </a:r>
                      <a:r>
                        <a:rPr lang="en-US" sz="1200" baseline="0" dirty="0" smtClean="0"/>
                        <a:t> components and reflections unclear. Superficial reflections.</a:t>
                      </a:r>
                      <a:endParaRPr lang="en-US" sz="1200" dirty="0"/>
                    </a:p>
                  </a:txBody>
                  <a:tcPr/>
                </a:tc>
                <a:tc>
                  <a:txBody>
                    <a:bodyPr/>
                    <a:lstStyle/>
                    <a:p>
                      <a:r>
                        <a:rPr lang="en-US" sz="1200" dirty="0" smtClean="0"/>
                        <a:t>Disorganized.</a:t>
                      </a:r>
                      <a:r>
                        <a:rPr lang="en-US" sz="1200" baseline="0" dirty="0" smtClean="0"/>
                        <a:t> No clear organizing principle</a:t>
                      </a:r>
                      <a:endParaRPr lang="en-US" sz="1200" dirty="0"/>
                    </a:p>
                  </a:txBody>
                  <a:tcPr/>
                </a:tc>
              </a:tr>
              <a:tr h="663490">
                <a:tc>
                  <a:txBody>
                    <a:bodyPr/>
                    <a:lstStyle/>
                    <a:p>
                      <a:r>
                        <a:rPr lang="en-US" sz="1200" dirty="0" smtClean="0"/>
                        <a:t>ID and formulate  meaningful historical questions</a:t>
                      </a:r>
                    </a:p>
                    <a:p>
                      <a:endParaRPr lang="en-US" sz="1200" dirty="0"/>
                    </a:p>
                  </a:txBody>
                  <a:tcPr/>
                </a:tc>
                <a:tc>
                  <a:txBody>
                    <a:bodyPr/>
                    <a:lstStyle/>
                    <a:p>
                      <a:r>
                        <a:rPr lang="en-US" sz="1200" dirty="0" smtClean="0"/>
                        <a:t>Clearly </a:t>
                      </a:r>
                      <a:r>
                        <a:rPr lang="en-US" sz="1200" dirty="0" err="1" smtClean="0"/>
                        <a:t>demonstra-tes</a:t>
                      </a:r>
                      <a:r>
                        <a:rPr lang="en-US" sz="1200" baseline="0" dirty="0" smtClean="0"/>
                        <a:t> ability to ask ?</a:t>
                      </a:r>
                      <a:r>
                        <a:rPr lang="en-US" sz="1200" baseline="0" dirty="0" err="1" smtClean="0"/>
                        <a:t>s</a:t>
                      </a:r>
                      <a:r>
                        <a:rPr lang="en-US" sz="1200" baseline="0" dirty="0" smtClean="0"/>
                        <a:t> located in time and space, re. issues</a:t>
                      </a:r>
                    </a:p>
                  </a:txBody>
                  <a:tcPr/>
                </a:tc>
                <a:tc>
                  <a:txBody>
                    <a:bodyPr/>
                    <a:lstStyle/>
                    <a:p>
                      <a:r>
                        <a:rPr lang="en-US" sz="1200" dirty="0" smtClean="0"/>
                        <a:t>Demonstrates</a:t>
                      </a:r>
                      <a:r>
                        <a:rPr lang="en-US" sz="1200" baseline="0" dirty="0" smtClean="0"/>
                        <a:t> improved ability</a:t>
                      </a:r>
                      <a:endParaRPr lang="en-US" sz="1200" dirty="0"/>
                    </a:p>
                  </a:txBody>
                  <a:tcPr/>
                </a:tc>
                <a:tc>
                  <a:txBody>
                    <a:bodyPr/>
                    <a:lstStyle/>
                    <a:p>
                      <a:r>
                        <a:rPr lang="en-US" sz="1200" dirty="0" smtClean="0"/>
                        <a:t>Demonstrates little attempt to ask mean-</a:t>
                      </a:r>
                      <a:r>
                        <a:rPr lang="en-US" sz="1200" dirty="0" err="1" smtClean="0"/>
                        <a:t>ingful</a:t>
                      </a:r>
                      <a:r>
                        <a:rPr lang="en-US" sz="1200" dirty="0" smtClean="0"/>
                        <a:t> questions</a:t>
                      </a:r>
                      <a:endParaRPr lang="en-US" sz="1200" dirty="0"/>
                    </a:p>
                  </a:txBody>
                  <a:tcPr/>
                </a:tc>
                <a:tc>
                  <a:txBody>
                    <a:bodyPr/>
                    <a:lstStyle/>
                    <a:p>
                      <a:r>
                        <a:rPr lang="en-US" sz="1200" dirty="0" smtClean="0"/>
                        <a:t>Demonstrates no attempt to improve</a:t>
                      </a:r>
                      <a:r>
                        <a:rPr lang="en-US" sz="1200" baseline="0" dirty="0" smtClean="0"/>
                        <a:t> ability to do so</a:t>
                      </a:r>
                      <a:endParaRPr lang="en-US" sz="1200" dirty="0"/>
                    </a:p>
                  </a:txBody>
                  <a:tcPr/>
                </a:tc>
              </a:tr>
              <a:tr h="705118">
                <a:tc>
                  <a:txBody>
                    <a:bodyPr/>
                    <a:lstStyle/>
                    <a:p>
                      <a:r>
                        <a:rPr lang="en-US" sz="1200" dirty="0" smtClean="0"/>
                        <a:t>Restate an author’s thesis in own words</a:t>
                      </a:r>
                      <a:endParaRPr lang="en-US" sz="1200" dirty="0"/>
                    </a:p>
                  </a:txBody>
                  <a:tcPr/>
                </a:tc>
                <a:tc>
                  <a:txBody>
                    <a:bodyPr/>
                    <a:lstStyle/>
                    <a:p>
                      <a:r>
                        <a:rPr lang="en-US" sz="1200" dirty="0" smtClean="0"/>
                        <a:t>Clearly </a:t>
                      </a:r>
                      <a:r>
                        <a:rPr lang="en-US" sz="1200" dirty="0" err="1" smtClean="0"/>
                        <a:t>demonstra-tes</a:t>
                      </a:r>
                      <a:r>
                        <a:rPr lang="en-US" sz="1200" dirty="0" smtClean="0"/>
                        <a:t> </a:t>
                      </a:r>
                      <a:endParaRPr lang="en-US" sz="1200" dirty="0"/>
                    </a:p>
                  </a:txBody>
                  <a:tcPr/>
                </a:tc>
                <a:tc>
                  <a:txBody>
                    <a:bodyPr/>
                    <a:lstStyle/>
                    <a:p>
                      <a:r>
                        <a:rPr lang="en-US" sz="1200" dirty="0" smtClean="0"/>
                        <a:t>Demonstrates improved ability</a:t>
                      </a:r>
                      <a:endParaRPr lang="en-US" sz="1200" dirty="0"/>
                    </a:p>
                  </a:txBody>
                  <a:tcPr/>
                </a:tc>
                <a:tc>
                  <a:txBody>
                    <a:bodyPr/>
                    <a:lstStyle/>
                    <a:p>
                      <a:r>
                        <a:rPr lang="en-US" sz="1200" dirty="0" smtClean="0"/>
                        <a:t>Demonstrates little effort to improve</a:t>
                      </a:r>
                      <a:r>
                        <a:rPr lang="en-US" sz="1200" baseline="0" dirty="0" smtClean="0"/>
                        <a:t> ability to do so</a:t>
                      </a:r>
                      <a:endParaRPr lang="en-US" sz="1200" dirty="0"/>
                    </a:p>
                  </a:txBody>
                  <a:tcPr/>
                </a:tc>
                <a:tc>
                  <a:txBody>
                    <a:bodyPr/>
                    <a:lstStyle/>
                    <a:p>
                      <a:r>
                        <a:rPr lang="en-US" sz="1200" dirty="0" smtClean="0"/>
                        <a:t>Demonstrates no attempt to improve</a:t>
                      </a:r>
                      <a:r>
                        <a:rPr lang="en-US" sz="1200" baseline="0" dirty="0" smtClean="0"/>
                        <a:t> ability to do so</a:t>
                      </a:r>
                      <a:endParaRPr lang="en-US" sz="1200" dirty="0"/>
                    </a:p>
                  </a:txBody>
                  <a:tcPr/>
                </a:tc>
              </a:tr>
              <a:tr h="705118">
                <a:tc>
                  <a:txBody>
                    <a:bodyPr/>
                    <a:lstStyle/>
                    <a:p>
                      <a:r>
                        <a:rPr lang="en-US" sz="1200" dirty="0" smtClean="0"/>
                        <a:t>Contextualize,</a:t>
                      </a:r>
                      <a:r>
                        <a:rPr lang="en-US" sz="1200" baseline="0" dirty="0" smtClean="0"/>
                        <a:t> evaluate primary and 2ndary sources</a:t>
                      </a:r>
                      <a:endParaRPr lang="en-US" sz="1200" dirty="0"/>
                    </a:p>
                  </a:txBody>
                  <a:tcPr/>
                </a:tc>
                <a:tc>
                  <a:txBody>
                    <a:bodyPr/>
                    <a:lstStyle/>
                    <a:p>
                      <a:r>
                        <a:rPr lang="en-US" sz="1200" dirty="0" smtClean="0"/>
                        <a:t>Clearly </a:t>
                      </a:r>
                      <a:r>
                        <a:rPr lang="en-US" sz="1200" dirty="0" err="1" smtClean="0"/>
                        <a:t>demonstra-tes</a:t>
                      </a:r>
                      <a:r>
                        <a:rPr lang="en-US" sz="1200" dirty="0" smtClean="0"/>
                        <a:t> </a:t>
                      </a:r>
                      <a:endParaRPr lang="en-US" sz="1200" dirty="0"/>
                    </a:p>
                  </a:txBody>
                  <a:tcPr/>
                </a:tc>
                <a:tc>
                  <a:txBody>
                    <a:bodyPr/>
                    <a:lstStyle/>
                    <a:p>
                      <a:r>
                        <a:rPr lang="en-US" sz="1200" dirty="0" err="1" smtClean="0"/>
                        <a:t>Demostrrates</a:t>
                      </a:r>
                      <a:r>
                        <a:rPr lang="en-US" sz="1200" dirty="0" smtClean="0"/>
                        <a:t> improved ability</a:t>
                      </a:r>
                      <a:endParaRPr lang="en-US" sz="1200" dirty="0"/>
                    </a:p>
                  </a:txBody>
                  <a:tcPr/>
                </a:tc>
                <a:tc>
                  <a:txBody>
                    <a:bodyPr/>
                    <a:lstStyle/>
                    <a:p>
                      <a:r>
                        <a:rPr lang="en-US" sz="1200" dirty="0" smtClean="0"/>
                        <a:t>Demonstrates little effort to improve</a:t>
                      </a:r>
                      <a:r>
                        <a:rPr lang="en-US" sz="1200" baseline="0" dirty="0" smtClean="0"/>
                        <a:t> ability to do so</a:t>
                      </a:r>
                      <a:endParaRPr lang="en-US" sz="1200" dirty="0"/>
                    </a:p>
                  </a:txBody>
                  <a:tcPr/>
                </a:tc>
                <a:tc>
                  <a:txBody>
                    <a:bodyPr/>
                    <a:lstStyle/>
                    <a:p>
                      <a:r>
                        <a:rPr lang="en-US" sz="1200" dirty="0" smtClean="0"/>
                        <a:t>Demonstrates no  attempt</a:t>
                      </a:r>
                      <a:r>
                        <a:rPr lang="en-US" sz="1200" baseline="0" dirty="0" smtClean="0"/>
                        <a:t> </a:t>
                      </a:r>
                      <a:r>
                        <a:rPr lang="en-US" sz="1200" dirty="0" smtClean="0"/>
                        <a:t> to improve</a:t>
                      </a:r>
                      <a:r>
                        <a:rPr lang="en-US" sz="1200" baseline="0" dirty="0" smtClean="0"/>
                        <a:t> ability to do so</a:t>
                      </a:r>
                      <a:endParaRPr lang="en-US" sz="1200" dirty="0"/>
                    </a:p>
                  </a:txBody>
                  <a:tcPr/>
                </a:tc>
              </a:tr>
              <a:tr h="705118">
                <a:tc>
                  <a:txBody>
                    <a:bodyPr/>
                    <a:lstStyle/>
                    <a:p>
                      <a:r>
                        <a:rPr lang="en-US" sz="1200" dirty="0" smtClean="0"/>
                        <a:t>Makes connections among primary and secondary</a:t>
                      </a:r>
                      <a:endParaRPr lang="en-US" sz="1200" dirty="0"/>
                    </a:p>
                  </a:txBody>
                  <a:tcPr/>
                </a:tc>
                <a:tc>
                  <a:txBody>
                    <a:bodyPr/>
                    <a:lstStyle/>
                    <a:p>
                      <a:r>
                        <a:rPr lang="en-US" sz="1200" dirty="0" smtClean="0"/>
                        <a:t>Clearly </a:t>
                      </a:r>
                      <a:r>
                        <a:rPr lang="en-US" sz="1200" dirty="0" err="1" smtClean="0"/>
                        <a:t>demonstra-tates</a:t>
                      </a:r>
                      <a:r>
                        <a:rPr lang="en-US" sz="1200" baseline="0" dirty="0" smtClean="0"/>
                        <a:t> ability to </a:t>
                      </a:r>
                      <a:r>
                        <a:rPr lang="en-US" sz="1200" baseline="0" dirty="0" err="1" smtClean="0"/>
                        <a:t>connecti</a:t>
                      </a:r>
                      <a:r>
                        <a:rPr lang="en-US" sz="1200" baseline="0" dirty="0" smtClean="0"/>
                        <a:t> sources between  assign-</a:t>
                      </a:r>
                      <a:r>
                        <a:rPr lang="en-US" sz="1200" baseline="0" dirty="0" err="1" smtClean="0"/>
                        <a:t>ments</a:t>
                      </a:r>
                      <a:r>
                        <a:rPr lang="en-US" sz="1200" baseline="0" dirty="0" smtClean="0"/>
                        <a:t> , topics</a:t>
                      </a:r>
                      <a:endParaRPr lang="en-US" sz="1200" dirty="0"/>
                    </a:p>
                  </a:txBody>
                  <a:tcPr/>
                </a:tc>
                <a:tc>
                  <a:txBody>
                    <a:bodyPr/>
                    <a:lstStyle/>
                    <a:p>
                      <a:r>
                        <a:rPr lang="en-US" sz="1200" dirty="0" smtClean="0"/>
                        <a:t>Demonstrates improved ability</a:t>
                      </a:r>
                      <a:endParaRPr lang="en-US" sz="1200" dirty="0"/>
                    </a:p>
                  </a:txBody>
                  <a:tcPr/>
                </a:tc>
                <a:tc>
                  <a:txBody>
                    <a:bodyPr/>
                    <a:lstStyle/>
                    <a:p>
                      <a:r>
                        <a:rPr lang="en-US" sz="1200" dirty="0" smtClean="0"/>
                        <a:t>Demonstrates</a:t>
                      </a:r>
                      <a:r>
                        <a:rPr lang="en-US" sz="1200" baseline="0" dirty="0" smtClean="0"/>
                        <a:t> little effort to improve ability to do so</a:t>
                      </a:r>
                    </a:p>
                    <a:p>
                      <a:endParaRPr lang="en-US" sz="1200" dirty="0"/>
                    </a:p>
                  </a:txBody>
                  <a:tcPr/>
                </a:tc>
                <a:tc>
                  <a:txBody>
                    <a:bodyPr/>
                    <a:lstStyle/>
                    <a:p>
                      <a:r>
                        <a:rPr lang="en-US" sz="1200" dirty="0" smtClean="0"/>
                        <a:t>Demonstrates no</a:t>
                      </a:r>
                      <a:r>
                        <a:rPr lang="en-US" sz="1200" baseline="0" dirty="0" smtClean="0"/>
                        <a:t> attempt</a:t>
                      </a:r>
                      <a:r>
                        <a:rPr lang="en-US" sz="1200" dirty="0" smtClean="0"/>
                        <a:t> to improve ability to do so</a:t>
                      </a:r>
                      <a:endParaRPr lang="en-US" sz="1200" dirty="0"/>
                    </a:p>
                  </a:txBody>
                  <a:tcPr/>
                </a:tc>
              </a:tr>
              <a:tr h="705118">
                <a:tc>
                  <a:txBody>
                    <a:bodyPr/>
                    <a:lstStyle/>
                    <a:p>
                      <a:r>
                        <a:rPr lang="en-US" sz="1200" dirty="0" smtClean="0"/>
                        <a:t>Infers from available evidence</a:t>
                      </a:r>
                      <a:r>
                        <a:rPr lang="en-US" sz="1200" baseline="0" dirty="0" smtClean="0"/>
                        <a:t> and craws evidenced based, ten- </a:t>
                      </a:r>
                      <a:r>
                        <a:rPr lang="en-US" sz="1200" baseline="0" dirty="0" err="1" smtClean="0"/>
                        <a:t>tative</a:t>
                      </a:r>
                      <a:r>
                        <a:rPr lang="en-US" sz="1200" baseline="0" dirty="0" smtClean="0"/>
                        <a:t> conclusions. </a:t>
                      </a:r>
                      <a:endParaRPr lang="en-US" sz="1200" dirty="0"/>
                    </a:p>
                  </a:txBody>
                  <a:tcPr/>
                </a:tc>
                <a:tc>
                  <a:txBody>
                    <a:bodyPr/>
                    <a:lstStyle/>
                    <a:p>
                      <a:r>
                        <a:rPr lang="en-US" sz="1200" dirty="0" smtClean="0"/>
                        <a:t>Clearly </a:t>
                      </a:r>
                      <a:r>
                        <a:rPr lang="en-US" sz="1200" dirty="0" err="1" smtClean="0"/>
                        <a:t>demonstra-tes</a:t>
                      </a:r>
                      <a:r>
                        <a:rPr lang="en-US" sz="1200" dirty="0" smtClean="0"/>
                        <a:t> ability </a:t>
                      </a:r>
                      <a:endParaRPr lang="en-US" sz="1200" dirty="0"/>
                    </a:p>
                  </a:txBody>
                  <a:tcPr/>
                </a:tc>
                <a:tc>
                  <a:txBody>
                    <a:bodyPr/>
                    <a:lstStyle/>
                    <a:p>
                      <a:r>
                        <a:rPr lang="en-US" sz="1200" dirty="0" smtClean="0"/>
                        <a:t>Demonstrates Improved ability</a:t>
                      </a:r>
                      <a:endParaRPr lang="en-US" sz="1200" dirty="0"/>
                    </a:p>
                  </a:txBody>
                  <a:tcPr/>
                </a:tc>
                <a:tc>
                  <a:txBody>
                    <a:bodyPr/>
                    <a:lstStyle/>
                    <a:p>
                      <a:r>
                        <a:rPr lang="en-US" sz="1200" dirty="0" smtClean="0"/>
                        <a:t>Demonstrates little effort</a:t>
                      </a:r>
                      <a:r>
                        <a:rPr lang="en-US" sz="1200" baseline="0" dirty="0" smtClean="0"/>
                        <a:t> to do so</a:t>
                      </a:r>
                      <a:endParaRPr lang="en-US" sz="1200" dirty="0"/>
                    </a:p>
                  </a:txBody>
                  <a:tcPr/>
                </a:tc>
                <a:tc>
                  <a:txBody>
                    <a:bodyPr/>
                    <a:lstStyle/>
                    <a:p>
                      <a:r>
                        <a:rPr lang="en-US" sz="1200" dirty="0" smtClean="0"/>
                        <a:t>Demonstrates no attempt</a:t>
                      </a:r>
                      <a:r>
                        <a:rPr lang="en-US" sz="1200" baseline="0" dirty="0" smtClean="0"/>
                        <a:t> </a:t>
                      </a:r>
                      <a:r>
                        <a:rPr lang="en-US" sz="1200" baseline="0" dirty="0" err="1" smtClean="0"/>
                        <a:t>t</a:t>
                      </a:r>
                      <a:r>
                        <a:rPr lang="en-US" sz="1200" baseline="0" dirty="0" smtClean="0"/>
                        <a:t> to improve ability to do so</a:t>
                      </a:r>
                      <a:endParaRPr lang="en-US" sz="1200"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Learning-Focused Approach</a:t>
            </a:r>
            <a:endParaRPr lang="en-US" dirty="0"/>
          </a:p>
        </p:txBody>
      </p:sp>
      <p:sp>
        <p:nvSpPr>
          <p:cNvPr id="3" name="Content Placeholder 2"/>
          <p:cNvSpPr>
            <a:spLocks noGrp="1"/>
          </p:cNvSpPr>
          <p:nvPr>
            <p:ph idx="1"/>
          </p:nvPr>
        </p:nvSpPr>
        <p:spPr>
          <a:scene3d>
            <a:camera prst="orthographicFront">
              <a:rot lat="0" lon="21300000" rev="0"/>
            </a:camera>
            <a:lightRig rig="threePt" dir="t"/>
          </a:scene3d>
        </p:spPr>
        <p:txBody>
          <a:bodyPr>
            <a:normAutofit/>
          </a:bodyPr>
          <a:lstStyle/>
          <a:p>
            <a:pPr algn="ctr"/>
            <a:r>
              <a:rPr lang="en-US" sz="2000" dirty="0" smtClean="0"/>
              <a:t>1.  Learning Goals/Outcomes</a:t>
            </a:r>
          </a:p>
          <a:p>
            <a:pPr algn="ctr"/>
            <a:endParaRPr lang="en-US" sz="2000" dirty="0" smtClean="0"/>
          </a:p>
          <a:p>
            <a:pPr algn="ctr"/>
            <a:endParaRPr lang="en-US" sz="2000" dirty="0" smtClean="0"/>
          </a:p>
          <a:p>
            <a:pPr algn="ctr"/>
            <a:r>
              <a:rPr lang="en-US" sz="2000" dirty="0" smtClean="0"/>
              <a:t>2.  Learning Experiences</a:t>
            </a:r>
          </a:p>
          <a:p>
            <a:pPr algn="r"/>
            <a:endParaRPr lang="en-US" sz="2000" dirty="0" smtClean="0"/>
          </a:p>
          <a:p>
            <a:r>
              <a:rPr lang="en-US" sz="2000" dirty="0" smtClean="0"/>
              <a:t>5.  Improvement										  3.  Assessment</a:t>
            </a:r>
          </a:p>
          <a:p>
            <a:pPr algn="ctr">
              <a:buNone/>
            </a:pPr>
            <a:endParaRPr lang="en-US" sz="2000" dirty="0" smtClean="0"/>
          </a:p>
          <a:p>
            <a:pPr algn="ctr"/>
            <a:r>
              <a:rPr lang="en-US" sz="2000" dirty="0" smtClean="0"/>
              <a:t>4.  Feedback</a:t>
            </a:r>
          </a:p>
          <a:p>
            <a:pPr algn="ctr"/>
            <a:endParaRPr lang="en-US" sz="2000" dirty="0" smtClean="0"/>
          </a:p>
          <a:p>
            <a:pPr algn="ctr">
              <a:buNone/>
            </a:pPr>
            <a:endParaRPr lang="en-US" sz="2000" dirty="0" smtClean="0"/>
          </a:p>
          <a:p>
            <a:pPr algn="ctr">
              <a:buNone/>
            </a:pPr>
            <a:endParaRPr lang="en-US" sz="2000" dirty="0" smtClean="0"/>
          </a:p>
          <a:p>
            <a:pPr algn="ctr">
              <a:buNone/>
            </a:pPr>
            <a:r>
              <a:rPr lang="en-US" sz="2000" dirty="0" err="1" smtClean="0"/>
              <a:t>ksagendorf@regis.edu</a:t>
            </a:r>
            <a:endParaRPr lang="en-US" sz="2000" dirty="0"/>
          </a:p>
        </p:txBody>
      </p:sp>
      <p:sp>
        <p:nvSpPr>
          <p:cNvPr id="17" name="Down Arrow 16"/>
          <p:cNvSpPr/>
          <p:nvPr/>
        </p:nvSpPr>
        <p:spPr>
          <a:xfrm>
            <a:off x="4198150" y="2049884"/>
            <a:ext cx="822960" cy="684295"/>
          </a:xfrm>
          <a:prstGeom prst="downArrow">
            <a:avLst/>
          </a:prstGeom>
          <a:ln/>
        </p:spPr>
        <p:style>
          <a:lnRef idx="1">
            <a:schemeClr val="accent1"/>
          </a:lnRef>
          <a:fillRef idx="3">
            <a:schemeClr val="accent1"/>
          </a:fillRef>
          <a:effectRef idx="2">
            <a:schemeClr val="accent1"/>
          </a:effectRef>
          <a:fontRef idx="minor">
            <a:schemeClr val="lt1"/>
          </a:fontRef>
        </p:style>
      </p:sp>
      <p:sp>
        <p:nvSpPr>
          <p:cNvPr id="20" name="Bent Arrow 19"/>
          <p:cNvSpPr/>
          <p:nvPr/>
        </p:nvSpPr>
        <p:spPr>
          <a:xfrm>
            <a:off x="1138296" y="2734179"/>
            <a:ext cx="1848556" cy="822184"/>
          </a:xfrm>
          <a:prstGeom prst="bentArrow">
            <a:avLst>
              <a:gd name="adj1" fmla="val 16072"/>
              <a:gd name="adj2" fmla="val 27679"/>
              <a:gd name="adj3" fmla="val 50000"/>
              <a:gd name="adj4" fmla="val 43750"/>
            </a:avLst>
          </a:prstGeom>
          <a:ln/>
        </p:spPr>
        <p:style>
          <a:lnRef idx="1">
            <a:schemeClr val="accent1"/>
          </a:lnRef>
          <a:fillRef idx="3">
            <a:schemeClr val="accent1"/>
          </a:fillRef>
          <a:effectRef idx="2">
            <a:schemeClr val="accent1"/>
          </a:effectRef>
          <a:fontRef idx="minor">
            <a:schemeClr val="lt1"/>
          </a:fontRef>
        </p:style>
      </p:sp>
      <p:sp>
        <p:nvSpPr>
          <p:cNvPr id="23" name="Bent Arrow 22"/>
          <p:cNvSpPr/>
          <p:nvPr/>
        </p:nvSpPr>
        <p:spPr>
          <a:xfrm rot="5400000">
            <a:off x="6702582" y="2246669"/>
            <a:ext cx="665481" cy="1953907"/>
          </a:xfrm>
          <a:prstGeom prst="bentArrow">
            <a:avLst/>
          </a:prstGeom>
          <a:ln/>
        </p:spPr>
        <p:style>
          <a:lnRef idx="1">
            <a:schemeClr val="accent1"/>
          </a:lnRef>
          <a:fillRef idx="3">
            <a:schemeClr val="accent1"/>
          </a:fillRef>
          <a:effectRef idx="2">
            <a:schemeClr val="accent1"/>
          </a:effectRef>
          <a:fontRef idx="minor">
            <a:schemeClr val="lt1"/>
          </a:fontRef>
        </p:style>
      </p:sp>
      <p:sp>
        <p:nvSpPr>
          <p:cNvPr id="25" name="Bent Arrow 24"/>
          <p:cNvSpPr/>
          <p:nvPr/>
        </p:nvSpPr>
        <p:spPr>
          <a:xfrm rot="16200000">
            <a:off x="2053261" y="2899927"/>
            <a:ext cx="691256" cy="2521185"/>
          </a:xfrm>
          <a:prstGeom prst="bentArrow">
            <a:avLst>
              <a:gd name="adj1" fmla="val 25000"/>
              <a:gd name="adj2" fmla="val 28402"/>
              <a:gd name="adj3" fmla="val 25000"/>
              <a:gd name="adj4" fmla="val 43750"/>
            </a:avLst>
          </a:prstGeom>
          <a:ln/>
        </p:spPr>
        <p:style>
          <a:lnRef idx="1">
            <a:schemeClr val="accent1"/>
          </a:lnRef>
          <a:fillRef idx="3">
            <a:schemeClr val="accent1"/>
          </a:fillRef>
          <a:effectRef idx="2">
            <a:schemeClr val="accent1"/>
          </a:effectRef>
          <a:fontRef idx="minor">
            <a:schemeClr val="lt1"/>
          </a:fontRef>
        </p:style>
      </p:sp>
      <p:sp>
        <p:nvSpPr>
          <p:cNvPr id="29" name="Bent Arrow 28"/>
          <p:cNvSpPr/>
          <p:nvPr/>
        </p:nvSpPr>
        <p:spPr>
          <a:xfrm rot="10800000">
            <a:off x="5484518" y="3814891"/>
            <a:ext cx="2527755" cy="691256"/>
          </a:xfrm>
          <a:prstGeom prst="bentArrow">
            <a:avLst>
              <a:gd name="adj1" fmla="val 33145"/>
              <a:gd name="adj2" fmla="val 18614"/>
              <a:gd name="adj3" fmla="val 25000"/>
              <a:gd name="adj4" fmla="val 4375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Learning Outcomes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Demonstrate orally and in writing the ability to:</a:t>
            </a:r>
          </a:p>
          <a:p>
            <a:pPr marL="514350" indent="-514350">
              <a:buAutoNum type="arabicPeriod"/>
            </a:pPr>
            <a:r>
              <a:rPr lang="en-US" dirty="0" smtClean="0"/>
              <a:t>identify and formulate historical questions;</a:t>
            </a:r>
          </a:p>
          <a:p>
            <a:pPr marL="514350" indent="-514350">
              <a:buAutoNum type="arabicPeriod"/>
            </a:pPr>
            <a:r>
              <a:rPr lang="en-US" dirty="0" smtClean="0"/>
              <a:t>restate an author’s thesis in your own words;</a:t>
            </a:r>
          </a:p>
          <a:p>
            <a:pPr marL="514350" indent="-514350">
              <a:buAutoNum type="arabicPeriod"/>
            </a:pPr>
            <a:r>
              <a:rPr lang="en-US" dirty="0" smtClean="0"/>
              <a:t>contextualize and evaluate primary and secondary sources;</a:t>
            </a:r>
          </a:p>
          <a:p>
            <a:pPr marL="514350" indent="-514350">
              <a:buAutoNum type="arabicPeriod"/>
            </a:pPr>
            <a:r>
              <a:rPr lang="en-US" dirty="0" smtClean="0"/>
              <a:t>make connections amongst primary and secondary sources;</a:t>
            </a:r>
          </a:p>
          <a:p>
            <a:pPr marL="514350" indent="-514350">
              <a:buAutoNum type="arabicPeriod"/>
            </a:pPr>
            <a:r>
              <a:rPr lang="en-US" dirty="0" smtClean="0"/>
              <a:t>infer from available evidence and draw evidence-based, tentative conclusions.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Documentaries/Docudramas</a:t>
            </a:r>
            <a:endParaRPr lang="en-US" dirty="0"/>
          </a:p>
        </p:txBody>
      </p:sp>
      <p:sp>
        <p:nvSpPr>
          <p:cNvPr id="3" name="Content Placeholder 2"/>
          <p:cNvSpPr>
            <a:spLocks noGrp="1"/>
          </p:cNvSpPr>
          <p:nvPr>
            <p:ph idx="1"/>
          </p:nvPr>
        </p:nvSpPr>
        <p:spPr/>
        <p:txBody>
          <a:bodyPr>
            <a:normAutofit/>
          </a:bodyPr>
          <a:lstStyle/>
          <a:p>
            <a:pPr>
              <a:buNone/>
            </a:pPr>
            <a:r>
              <a:rPr lang="en-US" dirty="0" smtClean="0"/>
              <a:t>“Robert Newman’s History of Oil”*</a:t>
            </a:r>
          </a:p>
          <a:p>
            <a:pPr>
              <a:buNone/>
            </a:pPr>
            <a:endParaRPr lang="en-US" sz="1800" dirty="0" smtClean="0"/>
          </a:p>
          <a:p>
            <a:pPr>
              <a:buNone/>
            </a:pPr>
            <a:r>
              <a:rPr lang="en-US" sz="2800" dirty="0" smtClean="0"/>
              <a:t>What historical question do you think Newman is asking that the first 4 “chapters” of his documentary answer?</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Contextualizing and Evaluating Sources</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1.  What is Newman’s thesis, or point of view, in this chapter? </a:t>
            </a:r>
          </a:p>
          <a:p>
            <a:r>
              <a:rPr lang="en-US" dirty="0" smtClean="0"/>
              <a:t>2.  What is his evidence in support of that point of view?</a:t>
            </a:r>
          </a:p>
          <a:p>
            <a:r>
              <a:rPr lang="en-US" dirty="0" smtClean="0"/>
              <a:t>3.  What other point of view does he present?</a:t>
            </a:r>
          </a:p>
          <a:p>
            <a:r>
              <a:rPr lang="en-US" dirty="0" smtClean="0"/>
              <a:t>4.  Give an example of how he uses humor to emphasize the difference between his and the other point of view?</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Contextualizing and Evaluating Sources</a:t>
            </a:r>
            <a:endParaRPr lang="en-US" dirty="0"/>
          </a:p>
        </p:txBody>
      </p:sp>
      <p:sp>
        <p:nvSpPr>
          <p:cNvPr id="3" name="Content Placeholder 2"/>
          <p:cNvSpPr>
            <a:spLocks noGrp="1"/>
          </p:cNvSpPr>
          <p:nvPr>
            <p:ph idx="1"/>
          </p:nvPr>
        </p:nvSpPr>
        <p:spPr/>
        <p:txBody>
          <a:bodyPr/>
          <a:lstStyle/>
          <a:p>
            <a:r>
              <a:rPr lang="en-US" b="1" dirty="0" smtClean="0"/>
              <a:t>Answer the same four questions for each of four chapters. </a:t>
            </a:r>
          </a:p>
          <a:p>
            <a:r>
              <a:rPr lang="en-US" dirty="0" smtClean="0"/>
              <a:t>Chap. 1 “Marching to the Drums” </a:t>
            </a:r>
          </a:p>
          <a:p>
            <a:r>
              <a:rPr lang="en-US" dirty="0" smtClean="0"/>
              <a:t>Chap. 2 “Bringing a Better Democracy”</a:t>
            </a:r>
          </a:p>
          <a:p>
            <a:r>
              <a:rPr lang="en-US" dirty="0" smtClean="0"/>
              <a:t>Chap. 3 “World War I:  An Invasion of Iraq”</a:t>
            </a:r>
          </a:p>
          <a:p>
            <a:r>
              <a:rPr lang="en-US" dirty="0" smtClean="0"/>
              <a:t>Chap. 4 “Thou </a:t>
            </a:r>
            <a:r>
              <a:rPr lang="en-US" dirty="0" err="1" smtClean="0"/>
              <a:t>Shalt</a:t>
            </a:r>
            <a:r>
              <a:rPr lang="en-US" dirty="0" smtClean="0"/>
              <a:t> Steal Oil.”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Thinking</a:t>
            </a:r>
            <a:endParaRPr lang="en-US" dirty="0"/>
          </a:p>
        </p:txBody>
      </p:sp>
      <p:sp>
        <p:nvSpPr>
          <p:cNvPr id="3" name="Content Placeholder 2"/>
          <p:cNvSpPr>
            <a:spLocks noGrp="1"/>
          </p:cNvSpPr>
          <p:nvPr>
            <p:ph idx="1"/>
          </p:nvPr>
        </p:nvSpPr>
        <p:spPr/>
        <p:txBody>
          <a:bodyPr/>
          <a:lstStyle/>
          <a:p>
            <a:pPr>
              <a:buNone/>
            </a:pPr>
            <a:r>
              <a:rPr lang="en-US" b="1" dirty="0" smtClean="0"/>
              <a:t>	Based on what you wrote in response to each of the four questions, on each of the four chapters, what do you think was the historical question Newman asked when writing his documentary’s script?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2796"/>
            <a:ext cx="8229600" cy="1143000"/>
          </a:xfrm>
        </p:spPr>
        <p:txBody>
          <a:bodyPr>
            <a:normAutofit fontScale="90000"/>
          </a:bodyPr>
          <a:lstStyle/>
          <a:p>
            <a:r>
              <a:rPr lang="en-US" dirty="0" smtClean="0"/>
              <a:t>II. Learning Experience </a:t>
            </a:r>
            <a:br>
              <a:rPr lang="en-US" dirty="0" smtClean="0"/>
            </a:br>
            <a:r>
              <a:rPr lang="en-US" dirty="0" smtClean="0"/>
              <a:t>2.  Primary Sources</a:t>
            </a:r>
            <a:endParaRPr lang="en-US" dirty="0"/>
          </a:p>
        </p:txBody>
      </p:sp>
      <p:sp>
        <p:nvSpPr>
          <p:cNvPr id="3" name="Content Placeholder 2"/>
          <p:cNvSpPr>
            <a:spLocks noGrp="1"/>
          </p:cNvSpPr>
          <p:nvPr>
            <p:ph idx="1"/>
          </p:nvPr>
        </p:nvSpPr>
        <p:spPr/>
        <p:txBody>
          <a:bodyPr/>
          <a:lstStyle/>
          <a:p>
            <a:pPr>
              <a:buNone/>
            </a:pPr>
            <a:r>
              <a:rPr lang="en-US" dirty="0" smtClean="0"/>
              <a:t>Issue:  Imperialism in the 1890s</a:t>
            </a:r>
          </a:p>
          <a:p>
            <a:pPr>
              <a:buNone/>
            </a:pPr>
            <a:r>
              <a:rPr lang="en-US" sz="2800" dirty="0" smtClean="0"/>
              <a:t>Sources:</a:t>
            </a:r>
            <a:r>
              <a:rPr lang="en-US" dirty="0" smtClean="0"/>
              <a:t>		     </a:t>
            </a:r>
          </a:p>
          <a:p>
            <a:r>
              <a:rPr lang="en-US" sz="2400" dirty="0" err="1" smtClean="0"/>
              <a:t>Beveridge</a:t>
            </a:r>
            <a:r>
              <a:rPr lang="en-US" sz="2400" dirty="0" smtClean="0"/>
              <a:t>, “March of the Flag”</a:t>
            </a:r>
          </a:p>
          <a:p>
            <a:endParaRPr lang="en-US" sz="2400" dirty="0" smtClean="0"/>
          </a:p>
          <a:p>
            <a:r>
              <a:rPr lang="en-US" sz="2400" dirty="0" smtClean="0"/>
              <a:t>Blunt, “Britain’s Imperial Destiny”</a:t>
            </a:r>
          </a:p>
          <a:p>
            <a:endParaRPr lang="en-US" sz="2400" dirty="0" smtClean="0"/>
          </a:p>
          <a:p>
            <a:r>
              <a:rPr lang="en-US" sz="2400" dirty="0" smtClean="0"/>
              <a:t>Kipling, “The White Man’s Burden”</a:t>
            </a:r>
          </a:p>
          <a:p>
            <a:pPr>
              <a:buNone/>
            </a:pPr>
            <a:endParaRPr lang="en-US" sz="2400" dirty="0" smtClean="0"/>
          </a:p>
        </p:txBody>
      </p:sp>
      <p:sp>
        <p:nvSpPr>
          <p:cNvPr id="4" name="TextBox 3"/>
          <p:cNvSpPr txBox="1"/>
          <p:nvPr/>
        </p:nvSpPr>
        <p:spPr>
          <a:xfrm>
            <a:off x="5832593" y="884296"/>
            <a:ext cx="184666" cy="369332"/>
          </a:xfrm>
          <a:prstGeom prst="rect">
            <a:avLst/>
          </a:prstGeom>
          <a:noFill/>
        </p:spPr>
        <p:txBody>
          <a:bodyPr wrap="none" rtlCol="0">
            <a:spAutoFit/>
          </a:bodyPr>
          <a:lstStyle/>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Asking Historical Questions</a:t>
            </a:r>
            <a:endParaRPr lang="en-US" dirty="0"/>
          </a:p>
        </p:txBody>
      </p:sp>
      <p:sp>
        <p:nvSpPr>
          <p:cNvPr id="3" name="Content Placeholder 2"/>
          <p:cNvSpPr>
            <a:spLocks noGrp="1"/>
          </p:cNvSpPr>
          <p:nvPr>
            <p:ph idx="1"/>
          </p:nvPr>
        </p:nvSpPr>
        <p:spPr/>
        <p:txBody>
          <a:bodyPr>
            <a:normAutofit/>
          </a:bodyPr>
          <a:lstStyle/>
          <a:p>
            <a:r>
              <a:rPr lang="en-US" dirty="0" smtClean="0"/>
              <a:t>	“</a:t>
            </a:r>
            <a:r>
              <a:rPr lang="en-US" i="1" dirty="0" smtClean="0"/>
              <a:t>A bad question</a:t>
            </a:r>
            <a:r>
              <a:rPr lang="en-US" b="1" i="1" dirty="0" smtClean="0"/>
              <a:t>: Which authors are pro and which are con Imperialism?  </a:t>
            </a:r>
          </a:p>
          <a:p>
            <a:endParaRPr lang="en-US" b="1" i="1" dirty="0" smtClean="0"/>
          </a:p>
          <a:p>
            <a:r>
              <a:rPr lang="en-US" dirty="0" smtClean="0"/>
              <a:t>	</a:t>
            </a:r>
            <a:r>
              <a:rPr lang="en-US" b="1" dirty="0" smtClean="0"/>
              <a:t>Why is this a bad question? </a:t>
            </a:r>
          </a:p>
          <a:p>
            <a:r>
              <a:rPr lang="en-US" dirty="0" smtClean="0"/>
              <a:t>		It doesn’t require a lot of thinking to 	answer, does it? Therefore, it’s not interesting.”</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2567</TotalTime>
  <Words>1410</Words>
  <Application>Microsoft Office PowerPoint</Application>
  <PresentationFormat>On-screen Show (4:3)</PresentationFormat>
  <Paragraphs>182</Paragraphs>
  <Slides>19</Slides>
  <Notes>18</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Progress Portfolios </vt:lpstr>
      <vt:lpstr>The Learning-Focused Approach</vt:lpstr>
      <vt:lpstr>1. Learning Outcomes</vt:lpstr>
      <vt:lpstr>Documentaries/Docudramas</vt:lpstr>
      <vt:lpstr> Contextualizing and Evaluating Sources </vt:lpstr>
      <vt:lpstr>Contextualizing and Evaluating Sources</vt:lpstr>
      <vt:lpstr>Historical Thinking</vt:lpstr>
      <vt:lpstr>II. Learning Experience  2.  Primary Sources</vt:lpstr>
      <vt:lpstr>Asking Historical Questions</vt:lpstr>
      <vt:lpstr>Good Question, But,</vt:lpstr>
      <vt:lpstr>Good Question</vt:lpstr>
      <vt:lpstr>Contextualizing and Evaluating Secondary and primary Sources </vt:lpstr>
      <vt:lpstr>Inferring from available evidence and drawing evidence-based, tentative conclusions.</vt:lpstr>
      <vt:lpstr>II.  LEARNING EXPERIENCE </vt:lpstr>
      <vt:lpstr>Make Connections between Primary and Secondary Sources</vt:lpstr>
      <vt:lpstr>Responses to Assessments</vt:lpstr>
      <vt:lpstr>The Learning-Focused Approach</vt:lpstr>
      <vt:lpstr>Midterm and Final Reflections  and Portfolios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Our Students Where They are,  Accompanying Them on the Road to Critical Thinking,  and Knowing If They Got There</dc:title>
  <dc:creator>Gladys Murphy</dc:creator>
  <cp:lastModifiedBy>jbrookins</cp:lastModifiedBy>
  <cp:revision>46</cp:revision>
  <cp:lastPrinted>2013-12-28T16:19:45Z</cp:lastPrinted>
  <dcterms:created xsi:type="dcterms:W3CDTF">2013-12-31T11:57:59Z</dcterms:created>
  <dcterms:modified xsi:type="dcterms:W3CDTF">2014-02-06T20:11:03Z</dcterms:modified>
</cp:coreProperties>
</file>