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575" autoAdjust="0"/>
  </p:normalViewPr>
  <p:slideViewPr>
    <p:cSldViewPr snapToGrid="0" snapToObjects="1"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A70B4-4852-544E-A046-CC26A801C12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4BE2-1F1F-3749-A2E5-3B47A13D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7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I use AAC&amp;U’s definition</a:t>
            </a:r>
            <a:r>
              <a:rPr lang="en-US" baseline="0" dirty="0" smtClean="0"/>
              <a:t> of high impact pedagogical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4BE2-1F1F-3749-A2E5-3B47A13D3D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r>
              <a:rPr lang="en-US" baseline="0" dirty="0" smtClean="0"/>
              <a:t> of importance to students at “The Beach” – how has our coastline changed?  Breakwater elimination?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4BE2-1F1F-3749-A2E5-3B47A13D3D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particularly the organization &amp; reorganization of space: reclamation of wetlands, militarization</a:t>
            </a:r>
            <a:r>
              <a:rPr lang="en-US" baseline="0" dirty="0" smtClean="0"/>
              <a:t> of southern California, idea of accessible “open space”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4BE2-1F1F-3749-A2E5-3B47A13D3D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r>
              <a:rPr lang="en-US" baseline="0" dirty="0" smtClean="0"/>
              <a:t> Find local example of environmental inequality: Who fishes in the polluted waters of Long Beach?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4BE2-1F1F-3749-A2E5-3B47A13D3D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Planning:</a:t>
            </a:r>
            <a:r>
              <a:rPr lang="en-US" baseline="0" dirty="0" smtClean="0"/>
              <a:t> Transformation of space – old Pacific Electric interurban railway right of way – where are the fruit trees for the poor and homeless?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4BE2-1F1F-3749-A2E5-3B47A13D3D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EX: Work for </a:t>
            </a:r>
            <a:r>
              <a:rPr lang="en-US" dirty="0" err="1" smtClean="0"/>
              <a:t>Algalita</a:t>
            </a:r>
            <a:r>
              <a:rPr lang="en-US" dirty="0" smtClean="0"/>
              <a:t> Marine</a:t>
            </a:r>
            <a:r>
              <a:rPr lang="en-US" baseline="0" dirty="0" smtClean="0"/>
              <a:t> Research Foundation – sampling techniques:  counting microscopic plastic fragments from Great N.P garbage 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4BE2-1F1F-3749-A2E5-3B47A13D3D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r>
              <a:rPr lang="en-US" baseline="0" dirty="0" smtClean="0"/>
              <a:t> of what each practitioner does leads to better understanding of complexity of environmental issues &amp; thus EH; community engagement helps students see themselves as contributing members of society &amp; hopefully helps them become better citizens; reflective assignments (What is your favorite natural space?) leads them to become more self-aware and understand interrelationships; alignment of LEAP, GE, course, and PLOs; </a:t>
            </a:r>
            <a:r>
              <a:rPr lang="en-US" baseline="0" dirty="0" err="1" smtClean="0"/>
              <a:t>reconceptualize</a:t>
            </a:r>
            <a:r>
              <a:rPr lang="en-US" baseline="0" dirty="0" smtClean="0"/>
              <a:t> EH as URBAN EH – we’re an urban society!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4BE2-1F1F-3749-A2E5-3B47A13D3D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2/6/2014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2/6/2014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U.S. Environmental History to STEM (and History) Majors at CSULB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Nancy Quam-Wickham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high-impact practices: Undergraduate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Research: Environmental Planning</a:t>
            </a:r>
            <a:endParaRPr lang="en-US" dirty="0"/>
          </a:p>
        </p:txBody>
      </p:sp>
      <p:pic>
        <p:nvPicPr>
          <p:cNvPr id="4" name="Picture 3" descr="0845d922727d11e3a8b912debb293e3e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26" y="2360320"/>
            <a:ext cx="4203553" cy="42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high-impact practices: Service Learning</a:t>
            </a:r>
            <a:endParaRPr lang="en-US" dirty="0"/>
          </a:p>
        </p:txBody>
      </p:sp>
      <p:pic>
        <p:nvPicPr>
          <p:cNvPr id="8" name="Content Placeholder 7" descr="bispap_001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r="18131"/>
          <a:stretch>
            <a:fillRect/>
          </a:stretch>
        </p:blipFill>
        <p:spPr>
          <a:xfrm>
            <a:off x="457200" y="1645920"/>
            <a:ext cx="3997451" cy="4526280"/>
          </a:xfrm>
        </p:spPr>
      </p:pic>
      <p:pic>
        <p:nvPicPr>
          <p:cNvPr id="11" name="Content Placeholder 10" descr="greatpacificgarbagepatch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6"/>
          <a:stretch>
            <a:fillRect/>
          </a:stretch>
        </p:blipFill>
        <p:spPr>
          <a:xfrm>
            <a:off x="4648200" y="1645920"/>
            <a:ext cx="4038600" cy="4526280"/>
          </a:xfrm>
        </p:spPr>
      </p:pic>
    </p:spTree>
    <p:extLst>
      <p:ext uri="{BB962C8B-B14F-4D97-AF65-F5344CB8AC3E}">
        <p14:creationId xmlns:p14="http://schemas.microsoft.com/office/powerpoint/2010/main" val="387058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Learning: FOLAR</a:t>
            </a:r>
            <a:endParaRPr lang="en-US" dirty="0"/>
          </a:p>
        </p:txBody>
      </p:sp>
      <p:pic>
        <p:nvPicPr>
          <p:cNvPr id="6" name="Content Placeholder 5" descr="yudu.oceantrash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b="11696"/>
          <a:stretch>
            <a:fillRect/>
          </a:stretch>
        </p:blipFill>
        <p:spPr/>
      </p:pic>
      <p:pic>
        <p:nvPicPr>
          <p:cNvPr id="5" name="Content Placeholder 4" descr="1aa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442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Service Learning sites</a:t>
            </a:r>
            <a:endParaRPr lang="en-US" dirty="0"/>
          </a:p>
        </p:txBody>
      </p:sp>
      <p:pic>
        <p:nvPicPr>
          <p:cNvPr id="5" name="Content Placeholder 4" descr="carson-refinery-flickr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r="20242"/>
          <a:stretch>
            <a:fillRect/>
          </a:stretch>
        </p:blipFill>
        <p:spPr/>
      </p:pic>
      <p:pic>
        <p:nvPicPr>
          <p:cNvPr id="8" name="Content Placeholder 7" descr="IMG_1524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r="18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552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Learning Placements to suit career goals and skills</a:t>
            </a:r>
            <a:endParaRPr lang="en-US" dirty="0"/>
          </a:p>
        </p:txBody>
      </p:sp>
      <p:pic>
        <p:nvPicPr>
          <p:cNvPr id="6" name="Content Placeholder 5" descr="IMG_15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15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688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Appreciation of disciplinary methods </a:t>
            </a:r>
          </a:p>
          <a:p>
            <a:endParaRPr lang="en-US" dirty="0" smtClean="0"/>
          </a:p>
          <a:p>
            <a:r>
              <a:rPr lang="en-US" dirty="0" smtClean="0"/>
              <a:t>Community engagement </a:t>
            </a:r>
          </a:p>
          <a:p>
            <a:endParaRPr lang="en-US" dirty="0" smtClean="0"/>
          </a:p>
          <a:p>
            <a:r>
              <a:rPr lang="en-US" dirty="0" smtClean="0"/>
              <a:t>Reflective assignments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self-awareness</a:t>
            </a:r>
          </a:p>
          <a:p>
            <a:endParaRPr lang="en-US" dirty="0"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Closer alignment of outcomes</a:t>
            </a:r>
          </a:p>
          <a:p>
            <a:endParaRPr lang="en-US" dirty="0">
              <a:ea typeface="Wingdings"/>
              <a:cs typeface="Wingdings"/>
              <a:sym typeface="Wingdings"/>
            </a:endParaRPr>
          </a:p>
          <a:p>
            <a:r>
              <a:rPr lang="en-US" smtClean="0">
                <a:ea typeface="Wingdings"/>
                <a:cs typeface="Wingdings"/>
                <a:sym typeface="Wingdings"/>
              </a:rPr>
              <a:t>Re-conceptualize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EH as a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2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“Cognitive Constraints”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V="1">
            <a:off x="722313" y="3229238"/>
            <a:ext cx="45719" cy="584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Meaningful Teaching and Learning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Establish a baseline: student goals &amp; characteristics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Utilize specificity in scientific concepts for definitional purposes</a:t>
            </a:r>
          </a:p>
          <a:p>
            <a:endParaRPr lang="en-US" dirty="0"/>
          </a:p>
          <a:p>
            <a:r>
              <a:rPr lang="en-US" dirty="0" smtClean="0"/>
              <a:t>Employ a range of disciplinary practices of historians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0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Meaningful Teaching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historical data to enhance understanding of current issues</a:t>
            </a:r>
          </a:p>
          <a:p>
            <a:endParaRPr lang="en-US" dirty="0"/>
          </a:p>
          <a:p>
            <a:r>
              <a:rPr lang="en-US" dirty="0" smtClean="0"/>
              <a:t>Acknowledge that both disciplines (history and science) bring value to the field of EH</a:t>
            </a:r>
          </a:p>
          <a:p>
            <a:endParaRPr lang="en-US" dirty="0"/>
          </a:p>
          <a:p>
            <a:r>
              <a:rPr lang="en-US" dirty="0" smtClean="0"/>
              <a:t> Exploit recognized high-impact pedagogical practices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3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5"/>
            <a:ext cx="8229600" cy="21024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Definitions: Deepening STEM students’ disciplinary knowledge through historical inquiry</a:t>
            </a:r>
            <a:endParaRPr lang="en-US" dirty="0"/>
          </a:p>
        </p:txBody>
      </p:sp>
      <p:pic>
        <p:nvPicPr>
          <p:cNvPr id="4" name="Content Placeholder 3" descr="fitzgerald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6280"/>
          <a:stretch>
            <a:fillRect/>
          </a:stretch>
        </p:blipFill>
        <p:spPr>
          <a:xfrm>
            <a:off x="655638" y="2827338"/>
            <a:ext cx="8031162" cy="3584575"/>
          </a:xfrm>
        </p:spPr>
      </p:pic>
    </p:spTree>
    <p:extLst>
      <p:ext uri="{BB962C8B-B14F-4D97-AF65-F5344CB8AC3E}">
        <p14:creationId xmlns:p14="http://schemas.microsoft.com/office/powerpoint/2010/main" val="34926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 methods of historians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Interrogate meaning of “conservation” and “natural”</a:t>
            </a:r>
          </a:p>
          <a:p>
            <a:endParaRPr lang="en-US" dirty="0"/>
          </a:p>
          <a:p>
            <a:r>
              <a:rPr lang="en-US" dirty="0" smtClean="0"/>
              <a:t>Introduce human society and agency into a narrative of “protecting Nature”</a:t>
            </a:r>
          </a:p>
          <a:p>
            <a:endParaRPr lang="en-US" dirty="0"/>
          </a:p>
          <a:p>
            <a:r>
              <a:rPr lang="en-US" dirty="0" smtClean="0"/>
              <a:t>Mark Spence, </a:t>
            </a:r>
            <a:r>
              <a:rPr lang="en-US" i="1" dirty="0" smtClean="0"/>
              <a:t>Dispossessing the 	Wilderness: Indian Removal and the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Making of the National Parks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historical data to enhance knowledge of current issues</a:t>
            </a:r>
            <a:endParaRPr lang="en-US" dirty="0"/>
          </a:p>
        </p:txBody>
      </p:sp>
      <p:pic>
        <p:nvPicPr>
          <p:cNvPr id="6" name="Content Placeholder 5" descr="historical_map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b="3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25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 contributions of science and history to the field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 does human activity play in reestablishing species?</a:t>
            </a:r>
            <a:endParaRPr lang="en-US" dirty="0"/>
          </a:p>
        </p:txBody>
      </p:sp>
      <p:pic>
        <p:nvPicPr>
          <p:cNvPr id="12" name="Picture 11" descr="600x3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72" y="2966848"/>
            <a:ext cx="5140844" cy="33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5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high-impact practices: Collaborative Inquiry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inquiry: </a:t>
            </a:r>
            <a:r>
              <a:rPr lang="en-US" smtClean="0"/>
              <a:t>Environmental Inequality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38" y="2503020"/>
            <a:ext cx="4465301" cy="39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5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578</TotalTime>
  <Words>432</Words>
  <Application>Microsoft Office PowerPoint</Application>
  <PresentationFormat>On-screen Show (4:3)</PresentationFormat>
  <Paragraphs>63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Teaching U.S. Environmental History to STEM (and History) Majors at CSULB</vt:lpstr>
      <vt:lpstr>“Cognitive Constraints”</vt:lpstr>
      <vt:lpstr>Strategies for Meaningful Teaching and Learning </vt:lpstr>
      <vt:lpstr>Strategies for Meaningful Teaching and Learning</vt:lpstr>
      <vt:lpstr>Definitions: Deepening STEM students’ disciplinary knowledge through historical inquiry</vt:lpstr>
      <vt:lpstr>Employ methods of historians</vt:lpstr>
      <vt:lpstr>Use historical data to enhance knowledge of current issues</vt:lpstr>
      <vt:lpstr>Acknowledge contributions of science and history to the field</vt:lpstr>
      <vt:lpstr>Use high-impact practices: Collaborative Inquiry</vt:lpstr>
      <vt:lpstr>Use high-impact practices: Undergraduate Research</vt:lpstr>
      <vt:lpstr>Use high-impact practices: Service Learning</vt:lpstr>
      <vt:lpstr>Service Learning: FOLAR</vt:lpstr>
      <vt:lpstr>Additional Service Learning sites</vt:lpstr>
      <vt:lpstr>Service Learning Placements to suit career goals and skills</vt:lpstr>
      <vt:lpstr>Benefits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U.S. Environmental History to STEM (and History) Majors at CSULB</dc:title>
  <dc:creator>000033707</dc:creator>
  <cp:lastModifiedBy>jbrookins</cp:lastModifiedBy>
  <cp:revision>19</cp:revision>
  <dcterms:created xsi:type="dcterms:W3CDTF">2014-01-07T12:37:39Z</dcterms:created>
  <dcterms:modified xsi:type="dcterms:W3CDTF">2014-02-06T20:04:51Z</dcterms:modified>
</cp:coreProperties>
</file>