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41"/>
  </p:notesMasterIdLst>
  <p:sldIdLst>
    <p:sldId id="256" r:id="rId2"/>
    <p:sldId id="282" r:id="rId3"/>
    <p:sldId id="283" r:id="rId4"/>
    <p:sldId id="284" r:id="rId5"/>
    <p:sldId id="285" r:id="rId6"/>
    <p:sldId id="286" r:id="rId7"/>
    <p:sldId id="292" r:id="rId8"/>
    <p:sldId id="303" r:id="rId9"/>
    <p:sldId id="302" r:id="rId10"/>
    <p:sldId id="304" r:id="rId11"/>
    <p:sldId id="327" r:id="rId12"/>
    <p:sldId id="328" r:id="rId13"/>
    <p:sldId id="329" r:id="rId14"/>
    <p:sldId id="330" r:id="rId15"/>
    <p:sldId id="331" r:id="rId16"/>
    <p:sldId id="332" r:id="rId17"/>
    <p:sldId id="333" r:id="rId18"/>
    <p:sldId id="309" r:id="rId19"/>
    <p:sldId id="319" r:id="rId20"/>
    <p:sldId id="326" r:id="rId21"/>
    <p:sldId id="321" r:id="rId22"/>
    <p:sldId id="322" r:id="rId23"/>
    <p:sldId id="323" r:id="rId24"/>
    <p:sldId id="324" r:id="rId25"/>
    <p:sldId id="325" r:id="rId26"/>
    <p:sldId id="320" r:id="rId27"/>
    <p:sldId id="305" r:id="rId28"/>
    <p:sldId id="278" r:id="rId29"/>
    <p:sldId id="318" r:id="rId30"/>
    <p:sldId id="281" r:id="rId31"/>
    <p:sldId id="280" r:id="rId32"/>
    <p:sldId id="334" r:id="rId33"/>
    <p:sldId id="335" r:id="rId34"/>
    <p:sldId id="336" r:id="rId35"/>
    <p:sldId id="337" r:id="rId36"/>
    <p:sldId id="338" r:id="rId37"/>
    <p:sldId id="339" r:id="rId38"/>
    <p:sldId id="340" r:id="rId39"/>
    <p:sldId id="34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202"/>
    <a:srgbClr val="EBD09F"/>
    <a:srgbClr val="D8B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82" autoAdjust="0"/>
  </p:normalViewPr>
  <p:slideViewPr>
    <p:cSldViewPr snapToGrid="0" snapToObjects="1">
      <p:cViewPr varScale="1">
        <p:scale>
          <a:sx n="72" d="100"/>
          <a:sy n="72" d="100"/>
        </p:scale>
        <p:origin x="-132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4D7DF-9782-6445-BA63-9D2581049E6C}" type="datetimeFigureOut">
              <a:rPr lang="en-US" smtClean="0"/>
              <a:pPr/>
              <a:t>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57770-859E-4F4F-9E76-C0B7FD35E670}" type="slidenum">
              <a:rPr lang="en-US" smtClean="0"/>
              <a:pPr/>
              <a:t>‹#›</a:t>
            </a:fld>
            <a:endParaRPr lang="en-US"/>
          </a:p>
        </p:txBody>
      </p:sp>
    </p:spTree>
    <p:extLst>
      <p:ext uri="{BB962C8B-B14F-4D97-AF65-F5344CB8AC3E}">
        <p14:creationId xmlns:p14="http://schemas.microsoft.com/office/powerpoint/2010/main" val="867523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306388" y="3505200"/>
            <a:ext cx="4683050" cy="1344706"/>
          </a:xfrm>
        </p:spPr>
        <p:txBody>
          <a:bodyPr anchor="b" anchorCtr="0">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75294"/>
            <a:ext cx="1600200" cy="365125"/>
          </a:xfrm>
        </p:spPr>
        <p:txBody>
          <a:bodyPr/>
          <a:lstStyle>
            <a:lvl1pPr>
              <a:defRPr sz="1100">
                <a:solidFill>
                  <a:schemeClr val="tx2"/>
                </a:solidFill>
              </a:defRPr>
            </a:lvl1pPr>
          </a:lstStyle>
          <a:p>
            <a:fld id="{520351EE-2CB5-AB49-9E70-6D8ACEC99829}" type="datetimeFigureOut">
              <a:rPr lang="en-US" smtClean="0"/>
              <a:pPr/>
              <a:t>2/6/2014</a:t>
            </a:fld>
            <a:endParaRPr lang="en-US"/>
          </a:p>
        </p:txBody>
      </p:sp>
      <p:sp>
        <p:nvSpPr>
          <p:cNvPr id="5" name="Footer Placeholder 4"/>
          <p:cNvSpPr>
            <a:spLocks noGrp="1"/>
          </p:cNvSpPr>
          <p:nvPr>
            <p:ph type="ftr" sz="quarter" idx="11"/>
          </p:nvPr>
        </p:nvSpPr>
        <p:spPr>
          <a:xfrm>
            <a:off x="2209800" y="6275294"/>
            <a:ext cx="5638800" cy="365125"/>
          </a:xfrm>
        </p:spPr>
        <p:txBody>
          <a:bodyPr/>
          <a:lstStyle>
            <a:lvl1pPr algn="l">
              <a:defRPr sz="1100">
                <a:solidFill>
                  <a:schemeClr val="tx2"/>
                </a:solidFill>
              </a:defRPr>
            </a:lvl1pPr>
          </a:lstStyle>
          <a:p>
            <a:endParaRPr lang="en-US"/>
          </a:p>
        </p:txBody>
      </p:sp>
      <p:sp>
        <p:nvSpPr>
          <p:cNvPr id="6" name="Slide Number Placeholder 5"/>
          <p:cNvSpPr>
            <a:spLocks noGrp="1"/>
          </p:cNvSpPr>
          <p:nvPr>
            <p:ph type="sldNum" sz="quarter" idx="12"/>
          </p:nvPr>
        </p:nvSpPr>
        <p:spPr>
          <a:xfrm>
            <a:off x="8077200" y="6275294"/>
            <a:ext cx="609600" cy="365125"/>
          </a:xfrm>
        </p:spPr>
        <p:txBody>
          <a:bodyPr/>
          <a:lstStyle>
            <a:lvl1pPr>
              <a:defRPr sz="1400">
                <a:solidFill>
                  <a:schemeClr val="tx2"/>
                </a:solidFill>
              </a:defRPr>
            </a:lvl1p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351EE-2CB5-AB49-9E70-6D8ACEC99829}"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520351EE-2CB5-AB49-9E70-6D8ACEC99829}"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FDDF1-85BA-1C4A-AE36-97A5EF491DEA}"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32011" y="4329953"/>
            <a:ext cx="7907151" cy="927847"/>
          </a:xfrm>
        </p:spPr>
        <p:txBody>
          <a:bodyPr anchor="b" anchorCtr="0">
            <a:noAutofit/>
          </a:bodyPr>
          <a:lstStyle>
            <a:lvl1pPr algn="l">
              <a:defRPr sz="3600"/>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520351EE-2CB5-AB49-9E70-6D8ACEC99829}"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FDDF1-85BA-1C4A-AE36-97A5EF491DEA}" type="slidenum">
              <a:rPr lang="en-US" smtClean="0"/>
              <a:pPr/>
              <a:t>‹#›</a:t>
            </a:fld>
            <a:endParaRPr lang="en-US"/>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0351EE-2CB5-AB49-9E70-6D8ACEC99829}"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smtClean="0"/>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0351EE-2CB5-AB49-9E70-6D8ACEC99829}"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0351EE-2CB5-AB49-9E70-6D8ACEC99829}" type="datetimeFigureOut">
              <a:rPr lang="en-US" smtClean="0"/>
              <a:pPr/>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chor="t">
            <a:noAutofit/>
          </a:bodyPr>
          <a:lstStyle>
            <a:lvl1pPr algn="l">
              <a:lnSpc>
                <a:spcPts val="13800"/>
              </a:lnSpc>
              <a:defRPr sz="13500" b="1" cap="none" spc="-250" baseline="0">
                <a:solidFill>
                  <a:schemeClr val="tx2"/>
                </a:solidFill>
              </a:defRPr>
            </a:lvl1pPr>
          </a:lstStyle>
          <a:p>
            <a:r>
              <a:rPr lang="en-US" smtClean="0"/>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0351EE-2CB5-AB49-9E70-6D8ACEC99829}"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775" y="582706"/>
            <a:ext cx="7918450" cy="788894"/>
          </a:xfrm>
        </p:spPr>
        <p:txBody>
          <a:bodyPr>
            <a:noAutofit/>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0351EE-2CB5-AB49-9E70-6D8ACEC99829}" type="datetimeFigureOut">
              <a:rPr lang="en-US" smtClean="0"/>
              <a:pPr/>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FDDF1-85BA-1C4A-AE36-97A5EF491DEA}" type="slidenum">
              <a:rPr lang="en-US" smtClean="0"/>
              <a:pPr/>
              <a:t>‹#›</a:t>
            </a:fld>
            <a:endParaRPr lang="en-US"/>
          </a:p>
        </p:txBody>
      </p:sp>
      <p:sp>
        <p:nvSpPr>
          <p:cNvPr id="12" name="Rectangle 11"/>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flipH="1">
            <a:off x="4574241" y="1694516"/>
            <a:ext cx="18288" cy="4389120"/>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0351EE-2CB5-AB49-9E70-6D8ACEC99829}" type="datetimeFigureOut">
              <a:rPr lang="en-US" smtClean="0"/>
              <a:pPr/>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0351EE-2CB5-AB49-9E70-6D8ACEC99829}" type="datetimeFigureOut">
              <a:rPr lang="en-US" smtClean="0"/>
              <a:pPr/>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FDDF1-85BA-1C4A-AE36-97A5EF491D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0351EE-2CB5-AB49-9E70-6D8ACEC99829}" type="datetimeFigureOut">
              <a:rPr lang="en-US" smtClean="0"/>
              <a:pPr/>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5371-0205-774B-9115-89BB1750C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D09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775" y="582706"/>
            <a:ext cx="7918450" cy="788894"/>
          </a:xfrm>
          <a:prstGeom prst="rect">
            <a:avLst/>
          </a:prstGeom>
        </p:spPr>
        <p:txBody>
          <a:bodyPr vert="horz" lIns="91440" tIns="45720" rIns="91440" bIns="45720" rtlCol="0" anchor="t" anchorCtr="0">
            <a:normAutofit/>
          </a:bodyPr>
          <a:lstStyle/>
          <a:p>
            <a:r>
              <a:rPr lang="en-US" smtClean="0"/>
              <a:t>Click to edit Master title style</a:t>
            </a:r>
            <a:endParaRPr/>
          </a:p>
        </p:txBody>
      </p:sp>
      <p:sp>
        <p:nvSpPr>
          <p:cNvPr id="3" name="Text Placeholder 2"/>
          <p:cNvSpPr>
            <a:spLocks noGrp="1"/>
          </p:cNvSpPr>
          <p:nvPr>
            <p:ph type="body" idx="1"/>
          </p:nvPr>
        </p:nvSpPr>
        <p:spPr>
          <a:xfrm>
            <a:off x="988358" y="2044700"/>
            <a:ext cx="7167284" cy="40814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275294"/>
            <a:ext cx="1600200" cy="365125"/>
          </a:xfrm>
          <a:prstGeom prst="rect">
            <a:avLst/>
          </a:prstGeom>
        </p:spPr>
        <p:txBody>
          <a:bodyPr vert="horz" lIns="91440" tIns="45720" rIns="91440" bIns="45720" rtlCol="0" anchor="ctr"/>
          <a:lstStyle>
            <a:lvl1pPr algn="l">
              <a:defRPr sz="1100">
                <a:solidFill>
                  <a:schemeClr val="tx2"/>
                </a:solidFill>
              </a:defRPr>
            </a:lvl1pPr>
          </a:lstStyle>
          <a:p>
            <a:fld id="{520351EE-2CB5-AB49-9E70-6D8ACEC99829}" type="datetimeFigureOut">
              <a:rPr lang="en-US" smtClean="0"/>
              <a:pPr/>
              <a:t>2/6/2014</a:t>
            </a:fld>
            <a:endParaRPr lang="en-US"/>
          </a:p>
        </p:txBody>
      </p:sp>
      <p:sp>
        <p:nvSpPr>
          <p:cNvPr id="5" name="Footer Placeholder 4"/>
          <p:cNvSpPr>
            <a:spLocks noGrp="1"/>
          </p:cNvSpPr>
          <p:nvPr>
            <p:ph type="ftr" sz="quarter" idx="3"/>
          </p:nvPr>
        </p:nvSpPr>
        <p:spPr>
          <a:xfrm>
            <a:off x="2205318" y="6275294"/>
            <a:ext cx="5643282"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8077200" y="6275294"/>
            <a:ext cx="609600" cy="365125"/>
          </a:xfrm>
          <a:prstGeom prst="rect">
            <a:avLst/>
          </a:prstGeom>
        </p:spPr>
        <p:txBody>
          <a:bodyPr vert="horz" lIns="91440" tIns="45720" rIns="91440" bIns="45720" rtlCol="0" anchor="ctr"/>
          <a:lstStyle>
            <a:lvl1pPr algn="r">
              <a:defRPr sz="1400">
                <a:solidFill>
                  <a:schemeClr val="tx2"/>
                </a:solidFill>
              </a:defRPr>
            </a:lvl1pPr>
          </a:lstStyle>
          <a:p>
            <a:fld id="{FE6FDDF1-85BA-1C4A-AE36-97A5EF491DE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Lst>
  <p:txStyles>
    <p:titleStyle>
      <a:lvl1pPr algn="ctr" defTabSz="914400" rtl="0" eaLnBrk="1" latinLnBrk="0" hangingPunct="1">
        <a:spcBef>
          <a:spcPct val="0"/>
        </a:spcBef>
        <a:buNone/>
        <a:defRPr sz="42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bg2"/>
        </a:buClr>
        <a:buSzPct val="90000"/>
        <a:buFont typeface="Wingdings 2" pitchFamily="18" charset="2"/>
        <a:buChar char="Ü"/>
        <a:defRPr sz="2200" kern="1200">
          <a:solidFill>
            <a:schemeClr val="tx1"/>
          </a:solidFill>
          <a:latin typeface="+mn-lt"/>
          <a:ea typeface="+mn-ea"/>
          <a:cs typeface="+mn-cs"/>
        </a:defRPr>
      </a:lvl1pPr>
      <a:lvl2pPr marL="6858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2000" kern="1200">
          <a:solidFill>
            <a:schemeClr val="tx1"/>
          </a:solidFill>
          <a:latin typeface="+mn-lt"/>
          <a:ea typeface="+mn-ea"/>
          <a:cs typeface="+mn-cs"/>
        </a:defRPr>
      </a:lvl2pPr>
      <a:lvl3pPr marL="10350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3pPr>
      <a:lvl4pPr marL="1371600" indent="-336550" algn="l" defTabSz="914400" rtl="0" eaLnBrk="1" latinLnBrk="0" hangingPunct="1">
        <a:spcBef>
          <a:spcPct val="20000"/>
        </a:spcBef>
        <a:buClr>
          <a:schemeClr val="bg2">
            <a:lumMod val="60000"/>
            <a:lumOff val="40000"/>
          </a:schemeClr>
        </a:buClr>
        <a:buSzPct val="90000"/>
        <a:buFont typeface="Wingdings 2" pitchFamily="18" charset="2"/>
        <a:buChar char="Ü"/>
        <a:defRPr sz="1800" kern="1200">
          <a:solidFill>
            <a:schemeClr val="tx1"/>
          </a:solidFill>
          <a:latin typeface="+mn-lt"/>
          <a:ea typeface="+mn-ea"/>
          <a:cs typeface="+mn-cs"/>
        </a:defRPr>
      </a:lvl4pPr>
      <a:lvl5pPr marL="1720850" indent="-349250" algn="l" defTabSz="914400" rtl="0" eaLnBrk="1" latinLnBrk="0" hangingPunct="1">
        <a:spcBef>
          <a:spcPct val="20000"/>
        </a:spcBef>
        <a:buClr>
          <a:schemeClr val="bg2"/>
        </a:buClr>
        <a:buSzPct val="90000"/>
        <a:buFont typeface="Wingdings 2" pitchFamily="18" charset="2"/>
        <a:buChar char="Ü"/>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116623"/>
            <a:ext cx="9144000" cy="1394992"/>
          </a:xfrm>
        </p:spPr>
        <p:txBody>
          <a:bodyPr/>
          <a:lstStyle/>
          <a:p>
            <a:pPr algn="ctr"/>
            <a:r>
              <a:rPr lang="en-US" sz="6600" dirty="0" smtClean="0">
                <a:solidFill>
                  <a:schemeClr val="accent4">
                    <a:lumMod val="75000"/>
                  </a:schemeClr>
                </a:solidFill>
              </a:rPr>
              <a:t>A Pre-Major for History:</a:t>
            </a:r>
            <a:r>
              <a:rPr lang="en-US" sz="7000" dirty="0" smtClean="0">
                <a:solidFill>
                  <a:schemeClr val="accent4">
                    <a:lumMod val="75000"/>
                  </a:schemeClr>
                </a:solidFill>
              </a:rPr>
              <a:t/>
            </a:r>
            <a:br>
              <a:rPr lang="en-US" sz="7000" dirty="0" smtClean="0">
                <a:solidFill>
                  <a:schemeClr val="accent4">
                    <a:lumMod val="75000"/>
                  </a:schemeClr>
                </a:solidFill>
              </a:rPr>
            </a:br>
            <a:r>
              <a:rPr lang="en-US" sz="4800" dirty="0" smtClean="0">
                <a:solidFill>
                  <a:schemeClr val="accent4">
                    <a:lumMod val="75000"/>
                  </a:schemeClr>
                </a:solidFill>
              </a:rPr>
              <a:t>The What and the Why</a:t>
            </a:r>
            <a:endParaRPr lang="en-US" sz="4800" dirty="0">
              <a:solidFill>
                <a:schemeClr val="accent4">
                  <a:lumMod val="75000"/>
                </a:schemeClr>
              </a:solidFill>
            </a:endParaRPr>
          </a:p>
        </p:txBody>
      </p:sp>
      <p:sp>
        <p:nvSpPr>
          <p:cNvPr id="10" name="Subtitle 2"/>
          <p:cNvSpPr txBox="1">
            <a:spLocks/>
          </p:cNvSpPr>
          <p:nvPr/>
        </p:nvSpPr>
        <p:spPr bwMode="auto">
          <a:xfrm>
            <a:off x="1034367" y="4302043"/>
            <a:ext cx="7240568" cy="2193925"/>
          </a:xfrm>
          <a:prstGeom prst="rect">
            <a:avLst/>
          </a:prstGeom>
          <a:noFill/>
          <a:ln w="9525">
            <a:noFill/>
            <a:miter lim="800000"/>
            <a:headEnd/>
            <a:tailEnd/>
          </a:ln>
        </p:spPr>
        <p:txBody>
          <a:bodyPr tIns="0">
            <a:prstTxWarp prst="textNoShape">
              <a:avLst/>
            </a:prstTxWarp>
          </a:bodyPr>
          <a:lstStyle/>
          <a:p>
            <a:pPr marL="26988" algn="ctr">
              <a:lnSpc>
                <a:spcPct val="80000"/>
              </a:lnSpc>
              <a:spcBef>
                <a:spcPts val="600"/>
              </a:spcBef>
              <a:buClr>
                <a:schemeClr val="accent1"/>
              </a:buClr>
              <a:buSzPct val="80000"/>
              <a:buFont typeface="Wingdings 2" charset="2"/>
              <a:buNone/>
            </a:pPr>
            <a:r>
              <a:rPr lang="en-US" sz="2400" b="1" smtClean="0">
                <a:solidFill>
                  <a:srgbClr val="320E04"/>
                </a:solidFill>
                <a:latin typeface="Gill Sans MT" charset="0"/>
              </a:rPr>
              <a:t>Dan </a:t>
            </a:r>
            <a:r>
              <a:rPr lang="en-US" sz="2400" b="1" dirty="0">
                <a:solidFill>
                  <a:srgbClr val="320E04"/>
                </a:solidFill>
                <a:latin typeface="Gill Sans MT" charset="0"/>
              </a:rPr>
              <a:t>McInerney</a:t>
            </a:r>
          </a:p>
          <a:p>
            <a:pPr marL="26988" algn="ctr">
              <a:lnSpc>
                <a:spcPct val="80000"/>
              </a:lnSpc>
              <a:spcBef>
                <a:spcPts val="600"/>
              </a:spcBef>
              <a:buClr>
                <a:schemeClr val="accent1"/>
              </a:buClr>
              <a:buSzPct val="80000"/>
              <a:buFont typeface="Wingdings 2" charset="2"/>
              <a:buNone/>
            </a:pPr>
            <a:endParaRPr lang="en-US" sz="2400" dirty="0">
              <a:solidFill>
                <a:srgbClr val="320E04"/>
              </a:solidFill>
              <a:latin typeface="Gill Sans MT" charset="0"/>
            </a:endParaRPr>
          </a:p>
          <a:p>
            <a:pPr marL="26988" algn="ctr">
              <a:lnSpc>
                <a:spcPct val="80000"/>
              </a:lnSpc>
              <a:spcBef>
                <a:spcPts val="600"/>
              </a:spcBef>
              <a:buClr>
                <a:schemeClr val="accent1"/>
              </a:buClr>
              <a:buSzPct val="80000"/>
              <a:buFont typeface="Wingdings 2" charset="2"/>
              <a:buNone/>
            </a:pPr>
            <a:r>
              <a:rPr lang="en-US" sz="2400" dirty="0">
                <a:solidFill>
                  <a:srgbClr val="320E04"/>
                </a:solidFill>
                <a:latin typeface="Gill Sans MT" charset="0"/>
              </a:rPr>
              <a:t>Tuning USA Advisory Board </a:t>
            </a:r>
          </a:p>
          <a:p>
            <a:pPr marL="26988" algn="ctr">
              <a:lnSpc>
                <a:spcPct val="80000"/>
              </a:lnSpc>
              <a:spcBef>
                <a:spcPts val="600"/>
              </a:spcBef>
              <a:buClr>
                <a:schemeClr val="accent1"/>
              </a:buClr>
              <a:buSzPct val="80000"/>
              <a:buFont typeface="Wingdings 2" charset="2"/>
              <a:buNone/>
            </a:pPr>
            <a:r>
              <a:rPr lang="en-US" sz="2400" dirty="0">
                <a:solidFill>
                  <a:srgbClr val="320E04"/>
                </a:solidFill>
                <a:latin typeface="Gill Sans MT" charset="0"/>
              </a:rPr>
              <a:t>Professor &amp; Associate Department Head</a:t>
            </a:r>
          </a:p>
          <a:p>
            <a:pPr marL="26988" algn="ctr">
              <a:lnSpc>
                <a:spcPct val="80000"/>
              </a:lnSpc>
              <a:spcBef>
                <a:spcPts val="600"/>
              </a:spcBef>
              <a:buClr>
                <a:schemeClr val="accent1"/>
              </a:buClr>
              <a:buSzPct val="80000"/>
              <a:buFont typeface="Wingdings 2" charset="2"/>
              <a:buNone/>
            </a:pPr>
            <a:r>
              <a:rPr lang="en-US" sz="2400" dirty="0">
                <a:solidFill>
                  <a:srgbClr val="320E04"/>
                </a:solidFill>
                <a:latin typeface="Gill Sans MT" charset="0"/>
              </a:rPr>
              <a:t>Utah State University, Department of History</a:t>
            </a:r>
            <a:endParaRPr lang="en-US" sz="2400" dirty="0" smtClean="0">
              <a:solidFill>
                <a:srgbClr val="320E04"/>
              </a:solidFill>
              <a:latin typeface="Gill Sans MT" charset="0"/>
            </a:endParaRPr>
          </a:p>
          <a:p>
            <a:pPr marL="26988" algn="ctr">
              <a:lnSpc>
                <a:spcPct val="80000"/>
              </a:lnSpc>
              <a:spcBef>
                <a:spcPts val="600"/>
              </a:spcBef>
              <a:buClr>
                <a:schemeClr val="accent1"/>
              </a:buClr>
              <a:buSzPct val="80000"/>
              <a:buFont typeface="Wingdings 2" charset="2"/>
              <a:buNone/>
            </a:pPr>
            <a:r>
              <a:rPr lang="en-US" sz="2400" dirty="0" err="1" smtClean="0">
                <a:solidFill>
                  <a:srgbClr val="320E04"/>
                </a:solidFill>
                <a:latin typeface="Gill Sans MT" charset="0"/>
              </a:rPr>
              <a:t>daniel.mcinerney</a:t>
            </a:r>
            <a:r>
              <a:rPr lang="en-US" sz="2400" dirty="0" err="1">
                <a:solidFill>
                  <a:srgbClr val="320E04"/>
                </a:solidFill>
                <a:latin typeface="Gill Sans MT" charset="0"/>
              </a:rPr>
              <a:t>@usu.edu</a:t>
            </a:r>
            <a:endParaRPr lang="en-US" sz="2400" dirty="0">
              <a:solidFill>
                <a:srgbClr val="320E04"/>
              </a:solidFill>
              <a:latin typeface="Gill Sans MT" charset="0"/>
            </a:endParaRPr>
          </a:p>
          <a:p>
            <a:pPr marL="26988" algn="ctr">
              <a:lnSpc>
                <a:spcPct val="80000"/>
              </a:lnSpc>
              <a:spcBef>
                <a:spcPts val="600"/>
              </a:spcBef>
              <a:buClr>
                <a:schemeClr val="accent1"/>
              </a:buClr>
              <a:buSzPct val="80000"/>
              <a:buFont typeface="Wingdings 2" charset="2"/>
              <a:buNone/>
            </a:pPr>
            <a:endParaRPr lang="en-US" dirty="0">
              <a:solidFill>
                <a:srgbClr val="320E04"/>
              </a:solidFill>
              <a:latin typeface="Gill Sans MT"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895540"/>
            <a:ext cx="9143999" cy="5139869"/>
          </a:xfrm>
          <a:prstGeom prst="rect">
            <a:avLst/>
          </a:prstGeom>
          <a:solidFill>
            <a:schemeClr val="accent5">
              <a:lumMod val="40000"/>
              <a:lumOff val="60000"/>
            </a:schemeClr>
          </a:solidFill>
          <a:ln w="63500">
            <a:solidFill>
              <a:schemeClr val="accent5">
                <a:lumMod val="75000"/>
              </a:schemeClr>
            </a:solidFill>
            <a:prstDash val="solid"/>
          </a:ln>
        </p:spPr>
        <p:txBody>
          <a:bodyPr wrap="square">
            <a:prstTxWarp prst="textNoShape">
              <a:avLst/>
            </a:prstTxWarp>
            <a:spAutoFit/>
          </a:bodyPr>
          <a:lstStyle/>
          <a:p>
            <a:pPr algn="ctr">
              <a:defRPr/>
            </a:pPr>
            <a:r>
              <a:rPr lang="en-US" sz="2800" b="1" i="1" dirty="0" smtClean="0">
                <a:solidFill>
                  <a:srgbClr val="6336D8"/>
                </a:solidFill>
              </a:rPr>
              <a:t>on the Tuning faculty’s mind:</a:t>
            </a:r>
          </a:p>
          <a:p>
            <a:pPr algn="ctr">
              <a:defRPr/>
            </a:pPr>
            <a:r>
              <a:rPr lang="en-US" sz="2800" b="1" dirty="0" smtClean="0">
                <a:solidFill>
                  <a:srgbClr val="000000"/>
                </a:solidFill>
              </a:rPr>
              <a:t>the learning</a:t>
            </a:r>
          </a:p>
          <a:p>
            <a:pPr algn="ctr">
              <a:defRPr/>
            </a:pPr>
            <a:endParaRPr lang="en-US" sz="1000" b="1" dirty="0" smtClean="0">
              <a:solidFill>
                <a:srgbClr val="000000"/>
              </a:solidFill>
            </a:endParaRPr>
          </a:p>
          <a:p>
            <a:pPr algn="ctr">
              <a:defRPr/>
            </a:pPr>
            <a:r>
              <a:rPr lang="en-US" sz="2800" b="1" dirty="0" smtClean="0">
                <a:solidFill>
                  <a:srgbClr val="000000"/>
                </a:solidFill>
              </a:rPr>
              <a:t>the curriculum</a:t>
            </a:r>
          </a:p>
          <a:p>
            <a:pPr algn="ctr">
              <a:defRPr/>
            </a:pPr>
            <a:endParaRPr lang="en-US" sz="1000" b="1" dirty="0" smtClean="0">
              <a:solidFill>
                <a:srgbClr val="000000"/>
              </a:solidFill>
            </a:endParaRPr>
          </a:p>
          <a:p>
            <a:pPr algn="ctr">
              <a:defRPr/>
            </a:pPr>
            <a:r>
              <a:rPr lang="en-US" sz="2800" b="1" dirty="0" smtClean="0">
                <a:solidFill>
                  <a:srgbClr val="000000"/>
                </a:solidFill>
              </a:rPr>
              <a:t>the connections</a:t>
            </a:r>
          </a:p>
          <a:p>
            <a:pPr algn="ctr">
              <a:buFont typeface="Wingdings" charset="2"/>
              <a:buChar char=""/>
              <a:defRPr/>
            </a:pPr>
            <a:r>
              <a:rPr lang="en-US" sz="2800" dirty="0" smtClean="0">
                <a:solidFill>
                  <a:srgbClr val="000000"/>
                </a:solidFill>
              </a:rPr>
              <a:t>beyond our department and our campus . . .</a:t>
            </a:r>
          </a:p>
          <a:p>
            <a:pPr algn="ctr">
              <a:buFont typeface="Wingdings" charset="2"/>
              <a:buChar char=""/>
              <a:defRPr/>
            </a:pPr>
            <a:r>
              <a:rPr lang="en-US" sz="2800" dirty="0" smtClean="0">
                <a:solidFill>
                  <a:srgbClr val="000000"/>
                </a:solidFill>
              </a:rPr>
              <a:t> one way of integrating different learning initiatives</a:t>
            </a:r>
          </a:p>
          <a:p>
            <a:pPr algn="ctr">
              <a:buFont typeface="Wingdings" charset="2"/>
              <a:buChar char=""/>
              <a:defRPr/>
            </a:pPr>
            <a:endParaRPr lang="en-US" sz="2800" dirty="0" smtClean="0">
              <a:solidFill>
                <a:srgbClr val="000000"/>
              </a:solidFill>
            </a:endParaRPr>
          </a:p>
          <a:p>
            <a:pPr algn="ctr">
              <a:buFont typeface="Wingdings" charset="2"/>
              <a:buChar char=""/>
              <a:defRPr/>
            </a:pPr>
            <a:endParaRPr lang="en-US" sz="2800" dirty="0" smtClean="0">
              <a:solidFill>
                <a:srgbClr val="000000"/>
              </a:solidFill>
            </a:endParaRPr>
          </a:p>
          <a:p>
            <a:pPr algn="ctr">
              <a:buFont typeface="Wingdings" charset="2"/>
              <a:buChar char=""/>
              <a:defRPr/>
            </a:pPr>
            <a:endParaRPr lang="en-US" sz="2800" dirty="0" smtClean="0">
              <a:solidFill>
                <a:srgbClr val="000000"/>
              </a:solidFill>
            </a:endParaRPr>
          </a:p>
          <a:p>
            <a:pPr algn="ctr">
              <a:defRPr/>
            </a:pPr>
            <a:endParaRPr lang="en-US" sz="2800" dirty="0" smtClean="0">
              <a:solidFill>
                <a:srgbClr val="000000"/>
              </a:solidFill>
            </a:endParaRPr>
          </a:p>
          <a:p>
            <a:pPr algn="ctr">
              <a:defRPr/>
            </a:pPr>
            <a:endParaRPr lang="en-US" sz="2800" dirty="0">
              <a:solidFill>
                <a:srgbClr val="000000"/>
              </a:solidFill>
            </a:endParaRPr>
          </a:p>
        </p:txBody>
      </p:sp>
      <p:sp>
        <p:nvSpPr>
          <p:cNvPr id="19" name="TextBox 18"/>
          <p:cNvSpPr txBox="1"/>
          <p:nvPr/>
        </p:nvSpPr>
        <p:spPr>
          <a:xfrm>
            <a:off x="0" y="0"/>
            <a:ext cx="9143999" cy="1815882"/>
          </a:xfrm>
          <a:prstGeom prst="rect">
            <a:avLst/>
          </a:prstGeom>
          <a:solidFill>
            <a:schemeClr val="bg2">
              <a:lumMod val="40000"/>
              <a:lumOff val="60000"/>
            </a:schemeClr>
          </a:solidFill>
          <a:ln w="63500">
            <a:solidFill>
              <a:schemeClr val="accent3">
                <a:lumMod val="75000"/>
              </a:schemeClr>
            </a:solidFill>
          </a:ln>
        </p:spPr>
        <p:txBody>
          <a:bodyPr wrap="square">
            <a:prstTxWarp prst="textNoShape">
              <a:avLst/>
            </a:prstTxWarp>
            <a:spAutoFit/>
          </a:bodyPr>
          <a:lstStyle/>
          <a:p>
            <a:pPr algn="ctr">
              <a:defRPr/>
            </a:pPr>
            <a:r>
              <a:rPr lang="en-US" sz="2800" b="1" i="1" dirty="0" smtClean="0">
                <a:solidFill>
                  <a:schemeClr val="accent3">
                    <a:lumMod val="75000"/>
                  </a:schemeClr>
                </a:solidFill>
              </a:rPr>
              <a:t>on the student’s mind:</a:t>
            </a:r>
          </a:p>
          <a:p>
            <a:pPr algn="ctr">
              <a:defRPr/>
            </a:pPr>
            <a:r>
              <a:rPr lang="en-US" sz="2800" b="1" dirty="0" smtClean="0">
                <a:solidFill>
                  <a:prstClr val="black"/>
                </a:solidFill>
              </a:rPr>
              <a:t>the topic</a:t>
            </a:r>
          </a:p>
          <a:p>
            <a:pPr algn="ctr">
              <a:defRPr/>
            </a:pPr>
            <a:r>
              <a:rPr lang="en-US" sz="2800" b="1" dirty="0" smtClean="0">
                <a:solidFill>
                  <a:prstClr val="black"/>
                </a:solidFill>
              </a:rPr>
              <a:t>the schedule</a:t>
            </a:r>
          </a:p>
          <a:p>
            <a:pPr algn="ctr">
              <a:defRPr/>
            </a:pPr>
            <a:r>
              <a:rPr lang="en-US" sz="2800" b="1" dirty="0" smtClean="0">
                <a:solidFill>
                  <a:prstClr val="black"/>
                </a:solidFill>
              </a:rPr>
              <a:t>the numbers</a:t>
            </a:r>
          </a:p>
        </p:txBody>
      </p:sp>
      <p:sp>
        <p:nvSpPr>
          <p:cNvPr id="27" name="TextBox 26"/>
          <p:cNvSpPr txBox="1"/>
          <p:nvPr/>
        </p:nvSpPr>
        <p:spPr>
          <a:xfrm>
            <a:off x="1308831" y="6491938"/>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500"/>
                                        <p:tgtEl>
                                          <p:spTgt spid="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500"/>
                                        <p:tgtEl>
                                          <p:spTgt spid="1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bg/>
                                          </p:spTgt>
                                        </p:tgtEl>
                                        <p:attrNameLst>
                                          <p:attrName>style.visibility</p:attrName>
                                        </p:attrNameLst>
                                      </p:cBhvr>
                                      <p:to>
                                        <p:strVal val="visible"/>
                                      </p:to>
                                    </p:set>
                                    <p:animEffect transition="in" filter="fade">
                                      <p:cBhvr>
                                        <p:cTn id="24" dur="500"/>
                                        <p:tgtEl>
                                          <p:spTgt spid="1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xEl>
                                              <p:pRg st="3" end="3"/>
                                            </p:txEl>
                                          </p:spTgt>
                                        </p:tgtEl>
                                        <p:attrNameLst>
                                          <p:attrName>style.visibility</p:attrName>
                                        </p:attrNameLst>
                                      </p:cBhvr>
                                      <p:to>
                                        <p:strVal val="visible"/>
                                      </p:to>
                                    </p:set>
                                    <p:animEffect transition="in" filter="fade">
                                      <p:cBhvr>
                                        <p:cTn id="33" dur="500"/>
                                        <p:tgtEl>
                                          <p:spTgt spid="1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500"/>
                                        <p:tgtEl>
                                          <p:spTgt spid="1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fade">
                                      <p:cBhvr>
                                        <p:cTn id="43" dur="500"/>
                                        <p:tgtEl>
                                          <p:spTgt spid="1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xEl>
                                              <p:pRg st="7" end="7"/>
                                            </p:txEl>
                                          </p:spTgt>
                                        </p:tgtEl>
                                        <p:attrNameLst>
                                          <p:attrName>style.visibility</p:attrName>
                                        </p:attrNameLst>
                                      </p:cBhvr>
                                      <p:to>
                                        <p:strVal val="visible"/>
                                      </p:to>
                                    </p:set>
                                    <p:animEffect transition="in" filter="fade">
                                      <p:cBhvr>
                                        <p:cTn id="48"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14417" y="2125104"/>
            <a:ext cx="9119217" cy="4732895"/>
          </a:xfrm>
          <a:prstGeom prst="rect">
            <a:avLst/>
          </a:prstGeom>
        </p:spPr>
      </p:pic>
      <p:pic>
        <p:nvPicPr>
          <p:cNvPr id="7" name="Picture 6" descr="whitescreen.tiff"/>
          <p:cNvPicPr>
            <a:picLocks noChangeAspect="1"/>
          </p:cNvPicPr>
          <p:nvPr/>
        </p:nvPicPr>
        <p:blipFill>
          <a:blip r:embed="rId3"/>
          <a:stretch>
            <a:fillRect/>
          </a:stretch>
        </p:blipFill>
        <p:spPr>
          <a:xfrm rot="2036765">
            <a:off x="1110449" y="-1154468"/>
            <a:ext cx="2849158" cy="4418103"/>
          </a:xfrm>
          <a:prstGeom prst="rect">
            <a:avLst/>
          </a:prstGeom>
        </p:spPr>
      </p:pic>
      <p:sp>
        <p:nvSpPr>
          <p:cNvPr id="6" name="TextBox 5"/>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6" name="Picture 12" descr="which-direction.jpg"/>
          <p:cNvPicPr>
            <a:picLocks noChangeAspect="1"/>
          </p:cNvPicPr>
          <p:nvPr/>
        </p:nvPicPr>
        <p:blipFill>
          <a:blip r:embed="rId4"/>
          <a:srcRect t="16875" r="4219" b="3750"/>
          <a:stretch>
            <a:fillRect/>
          </a:stretch>
        </p:blipFill>
        <p:spPr bwMode="auto">
          <a:xfrm>
            <a:off x="3168969" y="2299122"/>
            <a:ext cx="2882755" cy="1999844"/>
          </a:xfrm>
          <a:prstGeom prst="rect">
            <a:avLst/>
          </a:prstGeom>
          <a:noFill/>
          <a:ln w="9525">
            <a:noFill/>
            <a:miter lim="800000"/>
            <a:headEnd/>
            <a:tailEnd/>
          </a:ln>
        </p:spPr>
      </p:pic>
      <p:pic>
        <p:nvPicPr>
          <p:cNvPr id="7" name="Picture 6" descr="whitescreen.tiff"/>
          <p:cNvPicPr>
            <a:picLocks noChangeAspect="1"/>
          </p:cNvPicPr>
          <p:nvPr/>
        </p:nvPicPr>
        <p:blipFill>
          <a:blip r:embed="rId3"/>
          <a:stretch>
            <a:fillRect/>
          </a:stretch>
        </p:blipFill>
        <p:spPr>
          <a:xfrm>
            <a:off x="3168969" y="2125104"/>
            <a:ext cx="5964665" cy="4732895"/>
          </a:xfrm>
          <a:prstGeom prst="rect">
            <a:avLst/>
          </a:prstGeom>
        </p:spPr>
      </p:pic>
      <p:pic>
        <p:nvPicPr>
          <p:cNvPr id="8" name="Picture 7" descr="whitescreen.tiff"/>
          <p:cNvPicPr>
            <a:picLocks noChangeAspect="1"/>
          </p:cNvPicPr>
          <p:nvPr/>
        </p:nvPicPr>
        <p:blipFill>
          <a:blip r:embed="rId3"/>
          <a:stretch>
            <a:fillRect/>
          </a:stretch>
        </p:blipFill>
        <p:spPr>
          <a:xfrm rot="2283923">
            <a:off x="1525500" y="-1243896"/>
            <a:ext cx="2849158" cy="3922939"/>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11" name="Picture 10" descr="whitescreen.tiff"/>
          <p:cNvPicPr>
            <a:picLocks noChangeAspect="1"/>
          </p:cNvPicPr>
          <p:nvPr/>
        </p:nvPicPr>
        <p:blipFill>
          <a:blip r:embed="rId3"/>
          <a:stretch>
            <a:fillRect/>
          </a:stretch>
        </p:blipFill>
        <p:spPr>
          <a:xfrm rot="3012617">
            <a:off x="1674910" y="2289391"/>
            <a:ext cx="1387940" cy="506519"/>
          </a:xfrm>
          <a:prstGeom prst="rect">
            <a:avLst/>
          </a:prstGeom>
        </p:spPr>
      </p:pic>
      <p:sp>
        <p:nvSpPr>
          <p:cNvPr id="9" name="TextBox 8"/>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12" name="TextBox 11"/>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7" name="Picture 6" descr="whitescreen.tiff"/>
          <p:cNvPicPr>
            <a:picLocks noChangeAspect="1"/>
          </p:cNvPicPr>
          <p:nvPr/>
        </p:nvPicPr>
        <p:blipFill>
          <a:blip r:embed="rId3"/>
          <a:stretch>
            <a:fillRect/>
          </a:stretch>
        </p:blipFill>
        <p:spPr>
          <a:xfrm>
            <a:off x="3168971" y="2125104"/>
            <a:ext cx="2856836" cy="4732895"/>
          </a:xfrm>
          <a:prstGeom prst="rect">
            <a:avLst/>
          </a:prstGeom>
        </p:spPr>
      </p:pic>
      <p:pic>
        <p:nvPicPr>
          <p:cNvPr id="8" name="Picture 7" descr="whitescreen.tiff"/>
          <p:cNvPicPr>
            <a:picLocks noChangeAspect="1"/>
          </p:cNvPicPr>
          <p:nvPr/>
        </p:nvPicPr>
        <p:blipFill>
          <a:blip r:embed="rId3"/>
          <a:stretch>
            <a:fillRect/>
          </a:stretch>
        </p:blipFill>
        <p:spPr>
          <a:xfrm rot="2283923">
            <a:off x="1525500" y="-1243896"/>
            <a:ext cx="2849158" cy="3922939"/>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11" name="Picture 10" descr="whitescreen.tiff"/>
          <p:cNvPicPr>
            <a:picLocks noChangeAspect="1"/>
          </p:cNvPicPr>
          <p:nvPr/>
        </p:nvPicPr>
        <p:blipFill>
          <a:blip r:embed="rId3"/>
          <a:stretch>
            <a:fillRect/>
          </a:stretch>
        </p:blipFill>
        <p:spPr>
          <a:xfrm rot="3012617">
            <a:off x="1674910" y="2289391"/>
            <a:ext cx="1387940" cy="506519"/>
          </a:xfrm>
          <a:prstGeom prst="rect">
            <a:avLst/>
          </a:prstGeom>
        </p:spPr>
      </p:pic>
      <p:pic>
        <p:nvPicPr>
          <p:cNvPr id="9" name="Picture 8" descr="whitescreen.tiff"/>
          <p:cNvPicPr>
            <a:picLocks noChangeAspect="1"/>
          </p:cNvPicPr>
          <p:nvPr/>
        </p:nvPicPr>
        <p:blipFill>
          <a:blip r:embed="rId3"/>
          <a:stretch>
            <a:fillRect/>
          </a:stretch>
        </p:blipFill>
        <p:spPr>
          <a:xfrm rot="3270178">
            <a:off x="4405633" y="3575269"/>
            <a:ext cx="2849158" cy="3922939"/>
          </a:xfrm>
          <a:prstGeom prst="rect">
            <a:avLst/>
          </a:prstGeom>
        </p:spPr>
      </p:pic>
      <p:sp>
        <p:nvSpPr>
          <p:cNvPr id="12" name="TextBox 11"/>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
        <p:nvSpPr>
          <p:cNvPr id="13" name="TextBox 12"/>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14" name="TextBox 13"/>
          <p:cNvSpPr txBox="1"/>
          <p:nvPr/>
        </p:nvSpPr>
        <p:spPr>
          <a:xfrm flipH="1">
            <a:off x="7274850" y="3654145"/>
            <a:ext cx="3521036" cy="923330"/>
          </a:xfrm>
          <a:prstGeom prst="rect">
            <a:avLst/>
          </a:prstGeom>
          <a:noFill/>
        </p:spPr>
        <p:txBody>
          <a:bodyPr wrap="square" rtlCol="0">
            <a:spAutoFit/>
          </a:bodyPr>
          <a:lstStyle/>
          <a:p>
            <a:r>
              <a:rPr lang="en-US" b="1" dirty="0" smtClean="0">
                <a:solidFill>
                  <a:srgbClr val="FF0000"/>
                </a:solidFill>
              </a:rPr>
              <a:t>key areas of</a:t>
            </a:r>
          </a:p>
          <a:p>
            <a:r>
              <a:rPr lang="en-US" b="1" dirty="0" smtClean="0">
                <a:solidFill>
                  <a:srgbClr val="FF0000"/>
                </a:solidFill>
              </a:rPr>
              <a:t>   skill &amp; know-</a:t>
            </a:r>
          </a:p>
          <a:p>
            <a:r>
              <a:rPr lang="en-US" b="1" dirty="0" smtClean="0">
                <a:solidFill>
                  <a:srgbClr val="FF0000"/>
                </a:solidFill>
              </a:rPr>
              <a:t>      ledge</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7" name="Picture 6" descr="whitescreen.tiff"/>
          <p:cNvPicPr>
            <a:picLocks noChangeAspect="1"/>
          </p:cNvPicPr>
          <p:nvPr/>
        </p:nvPicPr>
        <p:blipFill>
          <a:blip r:embed="rId3"/>
          <a:stretch>
            <a:fillRect/>
          </a:stretch>
        </p:blipFill>
        <p:spPr>
          <a:xfrm>
            <a:off x="3168971" y="2125104"/>
            <a:ext cx="2856836" cy="4732895"/>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9" name="Picture 8" descr="whitescreen.tiff"/>
          <p:cNvPicPr>
            <a:picLocks noChangeAspect="1"/>
          </p:cNvPicPr>
          <p:nvPr/>
        </p:nvPicPr>
        <p:blipFill>
          <a:blip r:embed="rId3"/>
          <a:stretch>
            <a:fillRect/>
          </a:stretch>
        </p:blipFill>
        <p:spPr>
          <a:xfrm rot="3270178">
            <a:off x="4405633" y="3575269"/>
            <a:ext cx="2849158" cy="3922939"/>
          </a:xfrm>
          <a:prstGeom prst="rect">
            <a:avLst/>
          </a:prstGeom>
        </p:spPr>
      </p:pic>
      <p:sp>
        <p:nvSpPr>
          <p:cNvPr id="8" name="TextBox 7"/>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
        <p:nvSpPr>
          <p:cNvPr id="11" name="TextBox 10"/>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12" name="TextBox 11"/>
          <p:cNvSpPr txBox="1"/>
          <p:nvPr/>
        </p:nvSpPr>
        <p:spPr>
          <a:xfrm flipH="1">
            <a:off x="7274850" y="3654145"/>
            <a:ext cx="3521036" cy="923330"/>
          </a:xfrm>
          <a:prstGeom prst="rect">
            <a:avLst/>
          </a:prstGeom>
          <a:noFill/>
        </p:spPr>
        <p:txBody>
          <a:bodyPr wrap="square" rtlCol="0">
            <a:spAutoFit/>
          </a:bodyPr>
          <a:lstStyle/>
          <a:p>
            <a:r>
              <a:rPr lang="en-US" b="1" dirty="0" smtClean="0">
                <a:solidFill>
                  <a:srgbClr val="FF0000"/>
                </a:solidFill>
              </a:rPr>
              <a:t>key areas of</a:t>
            </a:r>
          </a:p>
          <a:p>
            <a:r>
              <a:rPr lang="en-US" b="1" dirty="0" smtClean="0">
                <a:solidFill>
                  <a:srgbClr val="FF0000"/>
                </a:solidFill>
              </a:rPr>
              <a:t>   skill &amp; know-</a:t>
            </a:r>
          </a:p>
          <a:p>
            <a:r>
              <a:rPr lang="en-US" b="1" dirty="0" smtClean="0">
                <a:solidFill>
                  <a:srgbClr val="FF0000"/>
                </a:solidFill>
              </a:rPr>
              <a:t>      ledge</a:t>
            </a:r>
            <a:endParaRPr lang="en-US" b="1" dirty="0">
              <a:solidFill>
                <a:srgbClr val="FF0000"/>
              </a:solidFill>
            </a:endParaRPr>
          </a:p>
        </p:txBody>
      </p:sp>
      <p:sp>
        <p:nvSpPr>
          <p:cNvPr id="13" name="TextBox 12"/>
          <p:cNvSpPr txBox="1"/>
          <p:nvPr/>
        </p:nvSpPr>
        <p:spPr>
          <a:xfrm flipH="1">
            <a:off x="174833" y="272352"/>
            <a:ext cx="3077334" cy="646331"/>
          </a:xfrm>
          <a:prstGeom prst="rect">
            <a:avLst/>
          </a:prstGeom>
          <a:noFill/>
        </p:spPr>
        <p:txBody>
          <a:bodyPr wrap="square" rtlCol="0">
            <a:spAutoFit/>
          </a:bodyPr>
          <a:lstStyle/>
          <a:p>
            <a:r>
              <a:rPr lang="en-US" b="1" dirty="0" smtClean="0">
                <a:solidFill>
                  <a:srgbClr val="FF0000"/>
                </a:solidFill>
              </a:rPr>
              <a:t>align outcomes,     	practices, policies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9" name="Picture 8" descr="whitescreen.tiff"/>
          <p:cNvPicPr>
            <a:picLocks noChangeAspect="1"/>
          </p:cNvPicPr>
          <p:nvPr/>
        </p:nvPicPr>
        <p:blipFill>
          <a:blip r:embed="rId3"/>
          <a:stretch>
            <a:fillRect/>
          </a:stretch>
        </p:blipFill>
        <p:spPr>
          <a:xfrm rot="3270178">
            <a:off x="5151402" y="3959391"/>
            <a:ext cx="2849158" cy="2090911"/>
          </a:xfrm>
          <a:prstGeom prst="rect">
            <a:avLst/>
          </a:prstGeom>
        </p:spPr>
      </p:pic>
      <p:pic>
        <p:nvPicPr>
          <p:cNvPr id="8" name="Picture 7" descr="whitescreen.tiff"/>
          <p:cNvPicPr>
            <a:picLocks noChangeAspect="1"/>
          </p:cNvPicPr>
          <p:nvPr/>
        </p:nvPicPr>
        <p:blipFill>
          <a:blip r:embed="rId3"/>
          <a:stretch>
            <a:fillRect/>
          </a:stretch>
        </p:blipFill>
        <p:spPr>
          <a:xfrm rot="18513008">
            <a:off x="4244883" y="5505297"/>
            <a:ext cx="2522667" cy="1590764"/>
          </a:xfrm>
          <a:prstGeom prst="rect">
            <a:avLst/>
          </a:prstGeom>
        </p:spPr>
      </p:pic>
      <p:sp>
        <p:nvSpPr>
          <p:cNvPr id="6" name="TextBox 5"/>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
        <p:nvSpPr>
          <p:cNvPr id="7" name="TextBox 6"/>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10" name="TextBox 9"/>
          <p:cNvSpPr txBox="1"/>
          <p:nvPr/>
        </p:nvSpPr>
        <p:spPr>
          <a:xfrm flipH="1">
            <a:off x="340664" y="5934745"/>
            <a:ext cx="3521036" cy="369332"/>
          </a:xfrm>
          <a:prstGeom prst="rect">
            <a:avLst/>
          </a:prstGeom>
          <a:noFill/>
        </p:spPr>
        <p:txBody>
          <a:bodyPr wrap="square" rtlCol="0">
            <a:spAutoFit/>
          </a:bodyPr>
          <a:lstStyle/>
          <a:p>
            <a:r>
              <a:rPr lang="en-US" b="1" dirty="0" smtClean="0">
                <a:solidFill>
                  <a:srgbClr val="FF0000"/>
                </a:solidFill>
              </a:rPr>
              <a:t>demonstrating achievement</a:t>
            </a:r>
            <a:endParaRPr lang="en-US" b="1" dirty="0">
              <a:solidFill>
                <a:srgbClr val="FF0000"/>
              </a:solidFill>
            </a:endParaRPr>
          </a:p>
        </p:txBody>
      </p:sp>
      <p:sp>
        <p:nvSpPr>
          <p:cNvPr id="11" name="TextBox 10"/>
          <p:cNvSpPr txBox="1"/>
          <p:nvPr/>
        </p:nvSpPr>
        <p:spPr>
          <a:xfrm flipH="1">
            <a:off x="7274850" y="3654145"/>
            <a:ext cx="3521036" cy="923330"/>
          </a:xfrm>
          <a:prstGeom prst="rect">
            <a:avLst/>
          </a:prstGeom>
          <a:noFill/>
        </p:spPr>
        <p:txBody>
          <a:bodyPr wrap="square" rtlCol="0">
            <a:spAutoFit/>
          </a:bodyPr>
          <a:lstStyle/>
          <a:p>
            <a:r>
              <a:rPr lang="en-US" b="1" dirty="0" smtClean="0">
                <a:solidFill>
                  <a:srgbClr val="FF0000"/>
                </a:solidFill>
              </a:rPr>
              <a:t>key areas of</a:t>
            </a:r>
          </a:p>
          <a:p>
            <a:r>
              <a:rPr lang="en-US" b="1" dirty="0" smtClean="0">
                <a:solidFill>
                  <a:srgbClr val="FF0000"/>
                </a:solidFill>
              </a:rPr>
              <a:t>   skill &amp; know-</a:t>
            </a:r>
          </a:p>
          <a:p>
            <a:r>
              <a:rPr lang="en-US" b="1" dirty="0" smtClean="0">
                <a:solidFill>
                  <a:srgbClr val="FF0000"/>
                </a:solidFill>
              </a:rPr>
              <a:t>      ledge</a:t>
            </a:r>
            <a:endParaRPr lang="en-US" b="1" dirty="0">
              <a:solidFill>
                <a:srgbClr val="FF0000"/>
              </a:solidFill>
            </a:endParaRPr>
          </a:p>
        </p:txBody>
      </p:sp>
      <p:sp>
        <p:nvSpPr>
          <p:cNvPr id="12" name="TextBox 11"/>
          <p:cNvSpPr txBox="1"/>
          <p:nvPr/>
        </p:nvSpPr>
        <p:spPr>
          <a:xfrm flipH="1">
            <a:off x="174833" y="272352"/>
            <a:ext cx="3077334" cy="646331"/>
          </a:xfrm>
          <a:prstGeom prst="rect">
            <a:avLst/>
          </a:prstGeom>
          <a:noFill/>
        </p:spPr>
        <p:txBody>
          <a:bodyPr wrap="square" rtlCol="0">
            <a:spAutoFit/>
          </a:bodyPr>
          <a:lstStyle/>
          <a:p>
            <a:r>
              <a:rPr lang="en-US" b="1" dirty="0" smtClean="0">
                <a:solidFill>
                  <a:srgbClr val="FF0000"/>
                </a:solidFill>
              </a:rPr>
              <a:t>align outcomes,     	practices, policies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sp>
        <p:nvSpPr>
          <p:cNvPr id="6" name="TextBox 5"/>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
        <p:nvSpPr>
          <p:cNvPr id="7" name="TextBox 6"/>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8" name="TextBox 7"/>
          <p:cNvSpPr txBox="1"/>
          <p:nvPr/>
        </p:nvSpPr>
        <p:spPr>
          <a:xfrm flipH="1">
            <a:off x="5230196" y="5759783"/>
            <a:ext cx="3521036" cy="369332"/>
          </a:xfrm>
          <a:prstGeom prst="rect">
            <a:avLst/>
          </a:prstGeom>
          <a:noFill/>
        </p:spPr>
        <p:txBody>
          <a:bodyPr wrap="square" rtlCol="0">
            <a:spAutoFit/>
          </a:bodyPr>
          <a:lstStyle/>
          <a:p>
            <a:r>
              <a:rPr lang="en-US" b="1" dirty="0" smtClean="0">
                <a:solidFill>
                  <a:srgbClr val="FF0000"/>
                </a:solidFill>
              </a:rPr>
              <a:t>facilitate transfer &amp; mobility</a:t>
            </a:r>
            <a:endParaRPr lang="en-US" b="1" dirty="0">
              <a:solidFill>
                <a:srgbClr val="FF0000"/>
              </a:solidFill>
            </a:endParaRPr>
          </a:p>
        </p:txBody>
      </p:sp>
      <p:sp>
        <p:nvSpPr>
          <p:cNvPr id="9" name="TextBox 8"/>
          <p:cNvSpPr txBox="1"/>
          <p:nvPr/>
        </p:nvSpPr>
        <p:spPr>
          <a:xfrm flipH="1">
            <a:off x="340664" y="5934745"/>
            <a:ext cx="3521036" cy="369332"/>
          </a:xfrm>
          <a:prstGeom prst="rect">
            <a:avLst/>
          </a:prstGeom>
          <a:noFill/>
        </p:spPr>
        <p:txBody>
          <a:bodyPr wrap="square" rtlCol="0">
            <a:spAutoFit/>
          </a:bodyPr>
          <a:lstStyle/>
          <a:p>
            <a:r>
              <a:rPr lang="en-US" b="1" dirty="0" smtClean="0">
                <a:solidFill>
                  <a:srgbClr val="FF0000"/>
                </a:solidFill>
              </a:rPr>
              <a:t>demonstrating achievement</a:t>
            </a:r>
            <a:endParaRPr lang="en-US" b="1" dirty="0">
              <a:solidFill>
                <a:srgbClr val="FF0000"/>
              </a:solidFill>
            </a:endParaRPr>
          </a:p>
        </p:txBody>
      </p:sp>
      <p:sp>
        <p:nvSpPr>
          <p:cNvPr id="10" name="TextBox 9"/>
          <p:cNvSpPr txBox="1"/>
          <p:nvPr/>
        </p:nvSpPr>
        <p:spPr>
          <a:xfrm flipH="1">
            <a:off x="7274850" y="3654145"/>
            <a:ext cx="3521036" cy="923330"/>
          </a:xfrm>
          <a:prstGeom prst="rect">
            <a:avLst/>
          </a:prstGeom>
          <a:noFill/>
        </p:spPr>
        <p:txBody>
          <a:bodyPr wrap="square" rtlCol="0">
            <a:spAutoFit/>
          </a:bodyPr>
          <a:lstStyle/>
          <a:p>
            <a:r>
              <a:rPr lang="en-US" b="1" dirty="0" smtClean="0">
                <a:solidFill>
                  <a:srgbClr val="FF0000"/>
                </a:solidFill>
              </a:rPr>
              <a:t>key areas of</a:t>
            </a:r>
          </a:p>
          <a:p>
            <a:r>
              <a:rPr lang="en-US" b="1" dirty="0" smtClean="0">
                <a:solidFill>
                  <a:srgbClr val="FF0000"/>
                </a:solidFill>
              </a:rPr>
              <a:t>   skill &amp; know-</a:t>
            </a:r>
          </a:p>
          <a:p>
            <a:r>
              <a:rPr lang="en-US" b="1" dirty="0" smtClean="0">
                <a:solidFill>
                  <a:srgbClr val="FF0000"/>
                </a:solidFill>
              </a:rPr>
              <a:t>      ledge</a:t>
            </a:r>
            <a:endParaRPr lang="en-US" b="1" dirty="0">
              <a:solidFill>
                <a:srgbClr val="FF0000"/>
              </a:solidFill>
            </a:endParaRPr>
          </a:p>
        </p:txBody>
      </p:sp>
      <p:sp>
        <p:nvSpPr>
          <p:cNvPr id="11" name="TextBox 10"/>
          <p:cNvSpPr txBox="1"/>
          <p:nvPr/>
        </p:nvSpPr>
        <p:spPr>
          <a:xfrm flipH="1">
            <a:off x="174833" y="272352"/>
            <a:ext cx="3077334" cy="646331"/>
          </a:xfrm>
          <a:prstGeom prst="rect">
            <a:avLst/>
          </a:prstGeom>
          <a:noFill/>
        </p:spPr>
        <p:txBody>
          <a:bodyPr wrap="square" rtlCol="0">
            <a:spAutoFit/>
          </a:bodyPr>
          <a:lstStyle/>
          <a:p>
            <a:r>
              <a:rPr lang="en-US" b="1" dirty="0" smtClean="0">
                <a:solidFill>
                  <a:srgbClr val="FF0000"/>
                </a:solidFill>
              </a:rPr>
              <a:t>align outcomes,     	practices, policies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6" name="Picture 12" descr="which-direction.jpg"/>
          <p:cNvPicPr>
            <a:picLocks noChangeAspect="1"/>
          </p:cNvPicPr>
          <p:nvPr/>
        </p:nvPicPr>
        <p:blipFill>
          <a:blip r:embed="rId4"/>
          <a:srcRect t="16875" r="4219" b="3750"/>
          <a:stretch>
            <a:fillRect/>
          </a:stretch>
        </p:blipFill>
        <p:spPr bwMode="auto">
          <a:xfrm>
            <a:off x="3168969" y="2299122"/>
            <a:ext cx="2882755" cy="1999844"/>
          </a:xfrm>
          <a:prstGeom prst="rect">
            <a:avLst/>
          </a:prstGeom>
          <a:noFill/>
          <a:ln w="9525">
            <a:noFill/>
            <a:miter lim="800000"/>
            <a:headEnd/>
            <a:tailEnd/>
          </a:ln>
        </p:spPr>
      </p:pic>
      <p:sp>
        <p:nvSpPr>
          <p:cNvPr id="7" name="TextBox 6"/>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
        <p:nvSpPr>
          <p:cNvPr id="8" name="TextBox 7"/>
          <p:cNvSpPr txBox="1"/>
          <p:nvPr/>
        </p:nvSpPr>
        <p:spPr>
          <a:xfrm flipH="1">
            <a:off x="0" y="4493336"/>
            <a:ext cx="3077334" cy="369332"/>
          </a:xfrm>
          <a:prstGeom prst="rect">
            <a:avLst/>
          </a:prstGeom>
          <a:noFill/>
        </p:spPr>
        <p:txBody>
          <a:bodyPr wrap="square" rtlCol="0">
            <a:spAutoFit/>
          </a:bodyPr>
          <a:lstStyle/>
          <a:p>
            <a:r>
              <a:rPr lang="en-US" b="1" dirty="0" smtClean="0">
                <a:solidFill>
                  <a:srgbClr val="FF0000"/>
                </a:solidFill>
              </a:rPr>
              <a:t>the learning in a degree</a:t>
            </a:r>
            <a:endParaRPr lang="en-US" b="1" dirty="0">
              <a:solidFill>
                <a:srgbClr val="FF0000"/>
              </a:solidFill>
            </a:endParaRPr>
          </a:p>
        </p:txBody>
      </p:sp>
      <p:sp>
        <p:nvSpPr>
          <p:cNvPr id="10" name="TextBox 9"/>
          <p:cNvSpPr txBox="1"/>
          <p:nvPr/>
        </p:nvSpPr>
        <p:spPr>
          <a:xfrm flipH="1">
            <a:off x="7274850" y="3654145"/>
            <a:ext cx="3521036" cy="923330"/>
          </a:xfrm>
          <a:prstGeom prst="rect">
            <a:avLst/>
          </a:prstGeom>
          <a:noFill/>
        </p:spPr>
        <p:txBody>
          <a:bodyPr wrap="square" rtlCol="0">
            <a:spAutoFit/>
          </a:bodyPr>
          <a:lstStyle/>
          <a:p>
            <a:r>
              <a:rPr lang="en-US" b="1" dirty="0" smtClean="0">
                <a:solidFill>
                  <a:srgbClr val="FF0000"/>
                </a:solidFill>
              </a:rPr>
              <a:t>key areas of</a:t>
            </a:r>
          </a:p>
          <a:p>
            <a:r>
              <a:rPr lang="en-US" b="1" dirty="0" smtClean="0">
                <a:solidFill>
                  <a:srgbClr val="FF0000"/>
                </a:solidFill>
              </a:rPr>
              <a:t>   skill &amp; know-</a:t>
            </a:r>
          </a:p>
          <a:p>
            <a:r>
              <a:rPr lang="en-US" b="1" dirty="0" smtClean="0">
                <a:solidFill>
                  <a:srgbClr val="FF0000"/>
                </a:solidFill>
              </a:rPr>
              <a:t>      ledge</a:t>
            </a:r>
            <a:endParaRPr lang="en-US" b="1" dirty="0">
              <a:solidFill>
                <a:srgbClr val="FF0000"/>
              </a:solidFill>
            </a:endParaRPr>
          </a:p>
        </p:txBody>
      </p:sp>
      <p:sp>
        <p:nvSpPr>
          <p:cNvPr id="11" name="TextBox 10"/>
          <p:cNvSpPr txBox="1"/>
          <p:nvPr/>
        </p:nvSpPr>
        <p:spPr>
          <a:xfrm flipH="1">
            <a:off x="340664" y="5934745"/>
            <a:ext cx="3521036" cy="369332"/>
          </a:xfrm>
          <a:prstGeom prst="rect">
            <a:avLst/>
          </a:prstGeom>
          <a:noFill/>
        </p:spPr>
        <p:txBody>
          <a:bodyPr wrap="square" rtlCol="0">
            <a:spAutoFit/>
          </a:bodyPr>
          <a:lstStyle/>
          <a:p>
            <a:r>
              <a:rPr lang="en-US" b="1" dirty="0" smtClean="0">
                <a:solidFill>
                  <a:srgbClr val="FF0000"/>
                </a:solidFill>
              </a:rPr>
              <a:t>demonstrating achievement</a:t>
            </a:r>
            <a:endParaRPr lang="en-US" b="1" dirty="0">
              <a:solidFill>
                <a:srgbClr val="FF0000"/>
              </a:solidFill>
            </a:endParaRPr>
          </a:p>
        </p:txBody>
      </p:sp>
      <p:sp>
        <p:nvSpPr>
          <p:cNvPr id="12" name="TextBox 11"/>
          <p:cNvSpPr txBox="1"/>
          <p:nvPr/>
        </p:nvSpPr>
        <p:spPr>
          <a:xfrm flipH="1">
            <a:off x="5216828" y="5759783"/>
            <a:ext cx="3521036" cy="369332"/>
          </a:xfrm>
          <a:prstGeom prst="rect">
            <a:avLst/>
          </a:prstGeom>
          <a:noFill/>
        </p:spPr>
        <p:txBody>
          <a:bodyPr wrap="square" rtlCol="0">
            <a:spAutoFit/>
          </a:bodyPr>
          <a:lstStyle/>
          <a:p>
            <a:r>
              <a:rPr lang="en-US" b="1" dirty="0" smtClean="0">
                <a:solidFill>
                  <a:srgbClr val="FF0000"/>
                </a:solidFill>
              </a:rPr>
              <a:t>facilitate transfer &amp; mobility</a:t>
            </a:r>
            <a:endParaRPr lang="en-US" b="1" dirty="0">
              <a:solidFill>
                <a:srgbClr val="FF0000"/>
              </a:solidFill>
            </a:endParaRPr>
          </a:p>
        </p:txBody>
      </p:sp>
      <p:sp>
        <p:nvSpPr>
          <p:cNvPr id="13" name="TextBox 12"/>
          <p:cNvSpPr txBox="1"/>
          <p:nvPr/>
        </p:nvSpPr>
        <p:spPr>
          <a:xfrm flipH="1">
            <a:off x="174833" y="272352"/>
            <a:ext cx="3077334" cy="646331"/>
          </a:xfrm>
          <a:prstGeom prst="rect">
            <a:avLst/>
          </a:prstGeom>
          <a:noFill/>
        </p:spPr>
        <p:txBody>
          <a:bodyPr wrap="square" rtlCol="0">
            <a:spAutoFit/>
          </a:bodyPr>
          <a:lstStyle/>
          <a:p>
            <a:r>
              <a:rPr lang="en-US" b="1" dirty="0" smtClean="0">
                <a:solidFill>
                  <a:srgbClr val="FF0000"/>
                </a:solidFill>
              </a:rPr>
              <a:t>align outcomes,     	practices, policies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88259"/>
            <a:ext cx="7918450" cy="788894"/>
          </a:xfrm>
        </p:spPr>
        <p:txBody>
          <a:bodyPr/>
          <a:lstStyle/>
          <a:p>
            <a:r>
              <a:rPr lang="en-US" b="1" dirty="0" smtClean="0">
                <a:solidFill>
                  <a:srgbClr val="6336D8"/>
                </a:solidFill>
              </a:rPr>
              <a:t>above all</a:t>
            </a:r>
            <a:endParaRPr lang="en-US" b="1" dirty="0">
              <a:solidFill>
                <a:srgbClr val="6336D8"/>
              </a:solidFill>
            </a:endParaRPr>
          </a:p>
        </p:txBody>
      </p:sp>
      <p:pic>
        <p:nvPicPr>
          <p:cNvPr id="7" name="Picture 6" descr="students succeed.tiff"/>
          <p:cNvPicPr>
            <a:picLocks noChangeAspect="1"/>
          </p:cNvPicPr>
          <p:nvPr/>
        </p:nvPicPr>
        <p:blipFill>
          <a:blip r:embed="rId2"/>
          <a:stretch>
            <a:fillRect/>
          </a:stretch>
        </p:blipFill>
        <p:spPr>
          <a:xfrm>
            <a:off x="2408323" y="1282838"/>
            <a:ext cx="4636364" cy="2954848"/>
          </a:xfrm>
          <a:prstGeom prst="rect">
            <a:avLst/>
          </a:prstGeom>
        </p:spPr>
      </p:pic>
      <p:pic>
        <p:nvPicPr>
          <p:cNvPr id="4" name="Picture 3"/>
          <p:cNvPicPr>
            <a:picLocks noChangeAspect="1"/>
          </p:cNvPicPr>
          <p:nvPr/>
        </p:nvPicPr>
        <p:blipFill>
          <a:blip r:embed="rId3"/>
          <a:srcRect l="57360" b="71688"/>
          <a:stretch>
            <a:fillRect/>
          </a:stretch>
        </p:blipFill>
        <p:spPr>
          <a:xfrm>
            <a:off x="1828663" y="4812637"/>
            <a:ext cx="5706438" cy="1458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962150"/>
            <a:ext cx="7620000" cy="2933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94"/>
            <a:ext cx="9144000" cy="6494084"/>
          </a:xfrm>
          <a:prstGeom prst="rect">
            <a:avLst/>
          </a:prstGeom>
        </p:spPr>
        <p:txBody>
          <a:bodyPr wrap="square">
            <a:spAutoFit/>
          </a:bodyPr>
          <a:lstStyle/>
          <a:p>
            <a:pPr algn="ctr"/>
            <a:r>
              <a:rPr lang="en-US" sz="3000" b="1" dirty="0" smtClean="0">
                <a:solidFill>
                  <a:srgbClr val="0000FF"/>
                </a:solidFill>
              </a:rPr>
              <a:t>HISTORY PRE-MAJOR</a:t>
            </a:r>
          </a:p>
          <a:p>
            <a:endParaRPr lang="en-US" sz="1000" b="1" dirty="0" smtClean="0">
              <a:solidFill>
                <a:schemeClr val="accent4">
                  <a:lumMod val="50000"/>
                </a:schemeClr>
              </a:solidFill>
            </a:endParaRPr>
          </a:p>
          <a:p>
            <a:r>
              <a:rPr lang="en-US" sz="2900" b="1" dirty="0" smtClean="0">
                <a:solidFill>
                  <a:schemeClr val="accent4">
                    <a:lumMod val="50000"/>
                  </a:schemeClr>
                </a:solidFill>
              </a:rPr>
              <a:t>Students who wish to become History majors must apply for admission after completing the Department’s 30-credit pre-major program. </a:t>
            </a:r>
          </a:p>
          <a:p>
            <a:endParaRPr lang="en-US" sz="1400" b="1" dirty="0" smtClean="0">
              <a:solidFill>
                <a:schemeClr val="accent4">
                  <a:lumMod val="50000"/>
                </a:schemeClr>
              </a:solidFill>
            </a:endParaRPr>
          </a:p>
          <a:p>
            <a:r>
              <a:rPr lang="en-US" sz="2900" b="1" dirty="0" smtClean="0">
                <a:solidFill>
                  <a:schemeClr val="accent4">
                    <a:lumMod val="50000"/>
                  </a:schemeClr>
                </a:solidFill>
              </a:rPr>
              <a:t>Provides a set of “foundation courses” in 3 areas: </a:t>
            </a:r>
          </a:p>
          <a:p>
            <a:r>
              <a:rPr lang="en-US" sz="2900" b="1" dirty="0" smtClean="0">
                <a:solidFill>
                  <a:schemeClr val="accent4">
                    <a:lumMod val="50000"/>
                  </a:schemeClr>
                </a:solidFill>
              </a:rPr>
              <a:t>    (1) </a:t>
            </a:r>
            <a:r>
              <a:rPr lang="en-US" sz="2900" b="1" dirty="0" smtClean="0">
                <a:solidFill>
                  <a:srgbClr val="E40202"/>
                </a:solidFill>
              </a:rPr>
              <a:t>Surveys</a:t>
            </a:r>
            <a:r>
              <a:rPr lang="en-US" sz="2900" b="1" dirty="0" smtClean="0">
                <a:solidFill>
                  <a:schemeClr val="accent4">
                    <a:lumMod val="50000"/>
                  </a:schemeClr>
                </a:solidFill>
              </a:rPr>
              <a:t> of Western </a:t>
            </a:r>
            <a:r>
              <a:rPr lang="en-US" sz="2900" b="1" dirty="0" err="1" smtClean="0">
                <a:solidFill>
                  <a:schemeClr val="accent4">
                    <a:lumMod val="50000"/>
                  </a:schemeClr>
                </a:solidFill>
              </a:rPr>
              <a:t>civ</a:t>
            </a:r>
            <a:r>
              <a:rPr lang="en-US" sz="2900" b="1" dirty="0" smtClean="0">
                <a:solidFill>
                  <a:schemeClr val="accent4">
                    <a:lumMod val="50000"/>
                  </a:schemeClr>
                </a:solidFill>
              </a:rPr>
              <a:t>, World history, and 		 	 U.S. history;</a:t>
            </a:r>
          </a:p>
          <a:p>
            <a:r>
              <a:rPr lang="en-US" sz="2900" b="1" dirty="0" smtClean="0">
                <a:solidFill>
                  <a:schemeClr val="accent4">
                    <a:lumMod val="50000"/>
                  </a:schemeClr>
                </a:solidFill>
              </a:rPr>
              <a:t>    (2) </a:t>
            </a:r>
            <a:r>
              <a:rPr lang="en-US" sz="2900" b="1" dirty="0" smtClean="0">
                <a:solidFill>
                  <a:srgbClr val="E40202"/>
                </a:solidFill>
              </a:rPr>
              <a:t>General Education </a:t>
            </a:r>
            <a:r>
              <a:rPr lang="en-US" sz="2900" b="1" dirty="0" smtClean="0">
                <a:solidFill>
                  <a:schemeClr val="accent4">
                    <a:lumMod val="50000"/>
                  </a:schemeClr>
                </a:solidFill>
              </a:rPr>
              <a:t>classes that provide</a:t>
            </a:r>
          </a:p>
          <a:p>
            <a:r>
              <a:rPr lang="en-US" sz="2900" b="1" dirty="0" smtClean="0">
                <a:solidFill>
                  <a:schemeClr val="accent4">
                    <a:lumMod val="50000"/>
                  </a:schemeClr>
                </a:solidFill>
              </a:rPr>
              <a:t>		 a strong background to historical studies;</a:t>
            </a:r>
          </a:p>
          <a:p>
            <a:r>
              <a:rPr lang="en-US" sz="2900" b="1" dirty="0" smtClean="0">
                <a:solidFill>
                  <a:schemeClr val="accent4">
                    <a:lumMod val="50000"/>
                  </a:schemeClr>
                </a:solidFill>
              </a:rPr>
              <a:t>    (3) </a:t>
            </a:r>
            <a:r>
              <a:rPr lang="en-US" sz="2900" b="1" dirty="0" smtClean="0">
                <a:solidFill>
                  <a:srgbClr val="E40202"/>
                </a:solidFill>
              </a:rPr>
              <a:t>University “competency” courses </a:t>
            </a:r>
          </a:p>
          <a:p>
            <a:r>
              <a:rPr lang="en-US" sz="2900" b="1" dirty="0" smtClean="0">
                <a:solidFill>
                  <a:schemeClr val="accent4">
                    <a:lumMod val="50000"/>
                  </a:schemeClr>
                </a:solidFill>
              </a:rPr>
              <a:t>		 (writing/math)</a:t>
            </a:r>
          </a:p>
          <a:p>
            <a:endParaRPr lang="en-US" sz="1400" b="1" dirty="0" smtClean="0">
              <a:solidFill>
                <a:schemeClr val="accent4">
                  <a:lumMod val="50000"/>
                </a:schemeClr>
              </a:solidFill>
            </a:endParaRPr>
          </a:p>
          <a:p>
            <a:r>
              <a:rPr lang="en-US" sz="2900" b="1" dirty="0" smtClean="0">
                <a:solidFill>
                  <a:schemeClr val="accent4">
                    <a:lumMod val="50000"/>
                  </a:schemeClr>
                </a:solidFill>
              </a:rPr>
              <a:t>all of which prepare students for upper-division work in the major. </a:t>
            </a:r>
            <a:endParaRPr lang="en-US" sz="2900"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54955"/>
            <a:ext cx="9144000" cy="5303045"/>
          </a:xfrm>
        </p:spPr>
        <p:txBody>
          <a:bodyPr>
            <a:normAutofit fontScale="55000" lnSpcReduction="20000"/>
          </a:bodyPr>
          <a:lstStyle/>
          <a:p>
            <a:r>
              <a:rPr lang="en-US" sz="2909" dirty="0" smtClean="0">
                <a:solidFill>
                  <a:schemeClr val="bg1">
                    <a:lumMod val="65000"/>
                    <a:lumOff val="35000"/>
                  </a:schemeClr>
                </a:solidFill>
              </a:rPr>
              <a:t>City University is committed to providing students with a quality education that develops their intellectual abilities while providing them with the skills and knowledge base they will need to successfully navigate the complexities of the 21st century.</a:t>
            </a:r>
          </a:p>
          <a:p>
            <a:r>
              <a:rPr lang="en-US" sz="2909" dirty="0" smtClean="0">
                <a:solidFill>
                  <a:schemeClr val="bg1">
                    <a:lumMod val="65000"/>
                    <a:lumOff val="35000"/>
                  </a:schemeClr>
                </a:solidFill>
              </a:rPr>
              <a:t>To lead a fulfilling and successful life against a backdrop of rapidly changing global needs requires a wide range of skills and knowledge. These include the ability to think critically, to reason logically and quantitatively and to communicate effectively. In addition, it is important that everyone has an understanding of sciences that increasingly shape our environment, an awareness of the cultural movements and diversity that have shaped societies and their values, and an appreciation of the enduring arts that express, inspire and continually challenge these values.</a:t>
            </a:r>
          </a:p>
          <a:p>
            <a:r>
              <a:rPr lang="en-US" sz="2909" dirty="0" smtClean="0">
                <a:solidFill>
                  <a:schemeClr val="bg1">
                    <a:lumMod val="65000"/>
                    <a:lumOff val="35000"/>
                  </a:schemeClr>
                </a:solidFill>
              </a:rPr>
              <a:t>GE, in essence, augments and rounds out the </a:t>
            </a:r>
            <a:r>
              <a:rPr lang="en-US" sz="2909" dirty="0" err="1" smtClean="0">
                <a:solidFill>
                  <a:schemeClr val="bg1">
                    <a:lumMod val="65000"/>
                    <a:lumOff val="35000"/>
                  </a:schemeClr>
                </a:solidFill>
              </a:rPr>
              <a:t>specialised</a:t>
            </a:r>
            <a:r>
              <a:rPr lang="en-US" sz="2909" dirty="0" smtClean="0">
                <a:solidFill>
                  <a:schemeClr val="bg1">
                    <a:lumMod val="65000"/>
                    <a:lumOff val="35000"/>
                  </a:schemeClr>
                </a:solidFill>
              </a:rPr>
              <a:t> training students receive in their majors by enabling them to achieve a breadth of knowledge through exposure to multiple disciplines. GE is the glue that holds disciplines together.</a:t>
            </a:r>
          </a:p>
          <a:p>
            <a:r>
              <a:rPr lang="en-US" sz="2909" dirty="0" smtClean="0">
                <a:solidFill>
                  <a:schemeClr val="bg1">
                    <a:lumMod val="65000"/>
                    <a:lumOff val="35000"/>
                  </a:schemeClr>
                </a:solidFill>
              </a:rPr>
              <a:t>GE is the core of an undergraduate education. It is “general” in that GE provides students with a comprehensive educational experience and prepares them for lifelong learning; it promotes intellectual curiosity and a love of learning.</a:t>
            </a:r>
          </a:p>
          <a:p>
            <a:r>
              <a:rPr lang="en-US" sz="2909" dirty="0" smtClean="0">
                <a:solidFill>
                  <a:schemeClr val="bg1">
                    <a:lumMod val="65000"/>
                    <a:lumOff val="35000"/>
                  </a:schemeClr>
                </a:solidFill>
              </a:rPr>
              <a:t>In other words, GE gives our students an EDGE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1.tiff"/>
          <p:cNvPicPr>
            <a:picLocks noChangeAspect="1"/>
          </p:cNvPicPr>
          <p:nvPr/>
        </p:nvPicPr>
        <p:blipFill>
          <a:blip r:embed="rId2"/>
          <a:stretch>
            <a:fillRect/>
          </a:stretch>
        </p:blipFill>
        <p:spPr>
          <a:xfrm>
            <a:off x="259175" y="-10605"/>
            <a:ext cx="8695304" cy="68245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2.tiff"/>
          <p:cNvPicPr>
            <a:picLocks noChangeAspect="1"/>
          </p:cNvPicPr>
          <p:nvPr/>
        </p:nvPicPr>
        <p:blipFill>
          <a:blip r:embed="rId2"/>
          <a:stretch>
            <a:fillRect/>
          </a:stretch>
        </p:blipFill>
        <p:spPr>
          <a:xfrm>
            <a:off x="515764" y="0"/>
            <a:ext cx="8056084"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vey3.tiff"/>
          <p:cNvPicPr>
            <a:picLocks noChangeAspect="1"/>
          </p:cNvPicPr>
          <p:nvPr/>
        </p:nvPicPr>
        <p:blipFill>
          <a:blip r:embed="rId2"/>
          <a:stretch>
            <a:fillRect/>
          </a:stretch>
        </p:blipFill>
        <p:spPr>
          <a:xfrm>
            <a:off x="1195042" y="0"/>
            <a:ext cx="6753916"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57360" b="71688"/>
          <a:stretch>
            <a:fillRect/>
          </a:stretch>
        </p:blipFill>
        <p:spPr>
          <a:xfrm>
            <a:off x="5132832" y="1962150"/>
            <a:ext cx="3249168" cy="8305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1"/>
          </a:xfrm>
        </p:spPr>
        <p:txBody>
          <a:bodyPr>
            <a:noAutofit/>
          </a:bodyPr>
          <a:lstStyle/>
          <a:p>
            <a:pPr algn="l"/>
            <a:r>
              <a:rPr lang="en-US" sz="2000" b="1" dirty="0" smtClean="0">
                <a:solidFill>
                  <a:srgbClr val="0000FF"/>
                </a:solidFill>
              </a:rPr>
              <a:t>USU “competency” courses: </a:t>
            </a:r>
            <a:r>
              <a:rPr lang="en-US" sz="1600" b="1" dirty="0" smtClean="0">
                <a:solidFill>
                  <a:schemeClr val="bg1">
                    <a:lumMod val="95000"/>
                    <a:lumOff val="5000"/>
                  </a:schemeClr>
                </a:solidFill>
              </a:rPr>
              <a:t>complete both  ENGL 2010 (Research Writing) and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STAT 1040 (</a:t>
            </a:r>
            <a:r>
              <a:rPr lang="en-US" sz="1600" b="1" dirty="0" err="1" smtClean="0">
                <a:solidFill>
                  <a:schemeClr val="bg1">
                    <a:lumMod val="95000"/>
                    <a:lumOff val="5000"/>
                  </a:schemeClr>
                </a:solidFill>
              </a:rPr>
              <a:t>Introd</a:t>
            </a:r>
            <a:r>
              <a:rPr lang="en-US" sz="1600" b="1" dirty="0" smtClean="0">
                <a:solidFill>
                  <a:schemeClr val="bg1">
                    <a:lumMod val="95000"/>
                    <a:lumOff val="5000"/>
                  </a:schemeClr>
                </a:solidFill>
              </a:rPr>
              <a:t> to Statistics)</a:t>
            </a:r>
            <a:br>
              <a:rPr lang="en-US" sz="1600" b="1" dirty="0" smtClean="0">
                <a:solidFill>
                  <a:schemeClr val="bg1">
                    <a:lumMod val="95000"/>
                    <a:lumOff val="5000"/>
                  </a:schemeClr>
                </a:solidFill>
              </a:rPr>
            </a:br>
            <a:r>
              <a:rPr lang="en-US" sz="1100" b="1" dirty="0" smtClean="0">
                <a:solidFill>
                  <a:schemeClr val="bg1">
                    <a:lumMod val="95000"/>
                    <a:lumOff val="5000"/>
                  </a:schemeClr>
                </a:solidFill>
              </a:rPr>
              <a:t> </a:t>
            </a:r>
            <a:r>
              <a:rPr lang="en-US" sz="1600" b="1" dirty="0" smtClean="0">
                <a:solidFill>
                  <a:schemeClr val="bg1">
                    <a:lumMod val="95000"/>
                    <a:lumOff val="5000"/>
                  </a:schemeClr>
                </a:solidFill>
              </a:rPr>
              <a:t/>
            </a:r>
            <a:br>
              <a:rPr lang="en-US" sz="1600" b="1" dirty="0" smtClean="0">
                <a:solidFill>
                  <a:schemeClr val="bg1">
                    <a:lumMod val="95000"/>
                    <a:lumOff val="5000"/>
                  </a:schemeClr>
                </a:solidFill>
              </a:rPr>
            </a:br>
            <a:r>
              <a:rPr lang="en-US" sz="2000" b="1" dirty="0" smtClean="0">
                <a:solidFill>
                  <a:srgbClr val="0000FF"/>
                </a:solidFill>
              </a:rPr>
              <a:t>Gen Ed:   </a:t>
            </a:r>
            <a:r>
              <a:rPr lang="en-US" sz="1600" b="1" dirty="0" smtClean="0">
                <a:solidFill>
                  <a:schemeClr val="bg1">
                    <a:lumMod val="95000"/>
                    <a:lumOff val="5000"/>
                  </a:schemeClr>
                </a:solidFill>
              </a:rPr>
              <a:t>complete 2 of the following</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ANTH 1010 (Cultural Anthropology) 	PHIL 1000 (Introduction to Philosophy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ANTH 1020 (Biological Anthropology)             PHIL 1250 (Practical Logic)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ANTH 1030 (World Archaeology) 		PHIL 2200 (Deductive Logic)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ENGL 2200 (Understanding Literature)	POLS 1100 (US Government and Politics)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ENVS 2340  (Natural Resources &amp; Society)  	POLS 2300 (Introduction to Political Theory)</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GEOG 1300 (World Regional Geography)      RELS 1010 (Introduction to Religious Studies)</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GEOG 1400 (Human Geography) 		SOC 1010   (Introductory Sociology)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ANTH/ENGL/HIST 2210 (Intro. to Folklore)</a:t>
            </a:r>
            <a:br>
              <a:rPr lang="en-US" sz="1600" b="1" dirty="0" smtClean="0">
                <a:solidFill>
                  <a:schemeClr val="bg1">
                    <a:lumMod val="95000"/>
                    <a:lumOff val="5000"/>
                  </a:schemeClr>
                </a:solidFill>
              </a:rPr>
            </a:br>
            <a:r>
              <a:rPr lang="en-US" sz="1600" b="1" i="1" dirty="0" smtClean="0">
                <a:solidFill>
                  <a:schemeClr val="bg1">
                    <a:lumMod val="95000"/>
                    <a:lumOff val="5000"/>
                  </a:schemeClr>
                </a:solidFill>
              </a:rPr>
              <a:t>        </a:t>
            </a:r>
            <a:r>
              <a:rPr lang="en-US" sz="1400" b="1" i="1" dirty="0" smtClean="0">
                <a:solidFill>
                  <a:schemeClr val="bg1">
                    <a:lumMod val="95000"/>
                    <a:lumOff val="5000"/>
                  </a:schemeClr>
                </a:solidFill>
              </a:rPr>
              <a:t>Other courses may be applied upon approval of the History Department</a:t>
            </a:r>
            <a:r>
              <a:rPr lang="en-US" sz="1600" b="1" i="1" dirty="0" smtClean="0">
                <a:solidFill>
                  <a:schemeClr val="bg1">
                    <a:lumMod val="95000"/>
                    <a:lumOff val="5000"/>
                  </a:schemeClr>
                </a:solidFill>
              </a:rPr>
              <a:t/>
            </a:r>
            <a:br>
              <a:rPr lang="en-US" sz="1600" b="1" i="1" dirty="0" smtClean="0">
                <a:solidFill>
                  <a:schemeClr val="bg1">
                    <a:lumMod val="95000"/>
                    <a:lumOff val="5000"/>
                  </a:schemeClr>
                </a:solidFill>
              </a:rPr>
            </a:br>
            <a:r>
              <a:rPr lang="en-US" sz="1300" b="1" dirty="0" smtClean="0">
                <a:solidFill>
                  <a:srgbClr val="0000FF"/>
                </a:solidFill>
              </a:rPr>
              <a:t/>
            </a:r>
            <a:br>
              <a:rPr lang="en-US" sz="1300" b="1" dirty="0" smtClean="0">
                <a:solidFill>
                  <a:srgbClr val="0000FF"/>
                </a:solidFill>
              </a:rPr>
            </a:br>
            <a:r>
              <a:rPr lang="en-US" sz="2000" b="1" dirty="0" smtClean="0">
                <a:solidFill>
                  <a:srgbClr val="0000FF"/>
                </a:solidFill>
              </a:rPr>
              <a:t>History surveys: </a:t>
            </a:r>
            <a:r>
              <a:rPr lang="en-US" sz="1600" b="1" dirty="0" smtClean="0">
                <a:solidFill>
                  <a:schemeClr val="bg1">
                    <a:lumMod val="95000"/>
                    <a:lumOff val="5000"/>
                  </a:schemeClr>
                </a:solidFill>
              </a:rPr>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A. </a:t>
            </a:r>
            <a:r>
              <a:rPr lang="en-US" sz="1600" b="1" dirty="0" err="1" smtClean="0">
                <a:solidFill>
                  <a:schemeClr val="bg1">
                    <a:lumMod val="95000"/>
                    <a:lumOff val="5000"/>
                  </a:schemeClr>
                </a:solidFill>
              </a:rPr>
              <a:t>Premodern</a:t>
            </a:r>
            <a:r>
              <a:rPr lang="en-US" sz="1600" b="1" dirty="0" smtClean="0">
                <a:solidFill>
                  <a:schemeClr val="bg1">
                    <a:lumMod val="95000"/>
                    <a:lumOff val="5000"/>
                  </a:schemeClr>
                </a:solidFill>
              </a:rPr>
              <a:t> History:   complete 1 of the following</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1060 (Introduction to Islamic Civilization)</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1100 (Western Civ.: Ancient and Medieval)</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1500 (Cultural and Economic Exchange Pre-19th C World)</a:t>
            </a:r>
            <a:br>
              <a:rPr lang="en-US" sz="1600" b="1" dirty="0" smtClean="0">
                <a:solidFill>
                  <a:schemeClr val="bg1">
                    <a:lumMod val="95000"/>
                    <a:lumOff val="5000"/>
                  </a:schemeClr>
                </a:solidFill>
              </a:rPr>
            </a:br>
            <a:r>
              <a:rPr lang="en-US" sz="1600" b="1" dirty="0" smtClean="0">
                <a:solidFill>
                  <a:schemeClr val="bg1">
                    <a:lumMod val="95000"/>
                    <a:lumOff val="5000"/>
                  </a:schemeClr>
                </a:solidFill>
              </a:rPr>
              <a:t>B. Modern History:   complete 1 of the following</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1110 (Western Civ.: Modern)</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1510 (The Modern World)</a:t>
            </a:r>
            <a:br>
              <a:rPr lang="en-US" sz="1600" b="1" dirty="0" smtClean="0">
                <a:solidFill>
                  <a:schemeClr val="bg1">
                    <a:lumMod val="95000"/>
                    <a:lumOff val="5000"/>
                  </a:schemeClr>
                </a:solidFill>
              </a:rPr>
            </a:br>
            <a:r>
              <a:rPr lang="en-US" sz="1600" b="1" dirty="0" smtClean="0">
                <a:solidFill>
                  <a:schemeClr val="bg1">
                    <a:lumMod val="95000"/>
                    <a:lumOff val="5000"/>
                  </a:schemeClr>
                </a:solidFill>
              </a:rPr>
              <a:t>C. American History:   complete both</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2700 (United States to 1877 )</a:t>
            </a:r>
            <a:br>
              <a:rPr lang="en-US" sz="1600" b="1" dirty="0" smtClean="0">
                <a:solidFill>
                  <a:schemeClr val="bg1">
                    <a:lumMod val="95000"/>
                    <a:lumOff val="5000"/>
                  </a:schemeClr>
                </a:solidFill>
              </a:rPr>
            </a:br>
            <a:r>
              <a:rPr lang="en-US" sz="1600" b="1" dirty="0" smtClean="0">
                <a:solidFill>
                  <a:schemeClr val="bg1">
                    <a:lumMod val="95000"/>
                    <a:lumOff val="5000"/>
                  </a:schemeClr>
                </a:solidFill>
              </a:rPr>
              <a:t>    HIST 2710 (United States 1877-Present)</a:t>
            </a:r>
            <a:r>
              <a:rPr lang="en-US" sz="1400" dirty="0" smtClean="0">
                <a:solidFill>
                  <a:schemeClr val="bg1">
                    <a:lumMod val="95000"/>
                    <a:lumOff val="5000"/>
                  </a:schemeClr>
                </a:solidFill>
              </a:rPr>
              <a:t/>
            </a:r>
            <a:br>
              <a:rPr lang="en-US" sz="1400" dirty="0" smtClean="0">
                <a:solidFill>
                  <a:schemeClr val="bg1">
                    <a:lumMod val="95000"/>
                    <a:lumOff val="5000"/>
                  </a:schemeClr>
                </a:solidFill>
              </a:rPr>
            </a:br>
            <a:r>
              <a:rPr lang="en-US" sz="700" dirty="0" smtClean="0">
                <a:solidFill>
                  <a:schemeClr val="bg1">
                    <a:lumMod val="95000"/>
                    <a:lumOff val="5000"/>
                  </a:schemeClr>
                </a:solidFill>
              </a:rPr>
              <a:t> </a:t>
            </a:r>
            <a:br>
              <a:rPr lang="en-US" sz="700" dirty="0" smtClean="0">
                <a:solidFill>
                  <a:schemeClr val="bg1">
                    <a:lumMod val="95000"/>
                    <a:lumOff val="5000"/>
                  </a:schemeClr>
                </a:solidFill>
              </a:rPr>
            </a:br>
            <a:r>
              <a:rPr lang="en-US" sz="700" b="1" i="1" dirty="0" smtClean="0">
                <a:solidFill>
                  <a:schemeClr val="bg1">
                    <a:lumMod val="95000"/>
                    <a:lumOff val="5000"/>
                  </a:schemeClr>
                </a:solidFill>
              </a:rPr>
              <a:t>     </a:t>
            </a:r>
            <a:r>
              <a:rPr lang="en-US" sz="1400" b="1" i="1" dirty="0" smtClean="0">
                <a:solidFill>
                  <a:schemeClr val="bg1">
                    <a:lumMod val="95000"/>
                    <a:lumOff val="5000"/>
                  </a:schemeClr>
                </a:solidFill>
              </a:rPr>
              <a:t>Students may count more than 12 credits of lower-division coursework</a:t>
            </a:r>
            <a:br>
              <a:rPr lang="en-US" sz="1400" b="1" i="1" dirty="0" smtClean="0">
                <a:solidFill>
                  <a:schemeClr val="bg1">
                    <a:lumMod val="95000"/>
                    <a:lumOff val="5000"/>
                  </a:schemeClr>
                </a:solidFill>
              </a:rPr>
            </a:br>
            <a:r>
              <a:rPr lang="en-US" sz="1400" b="1" i="1" dirty="0" smtClean="0">
                <a:solidFill>
                  <a:schemeClr val="bg1">
                    <a:lumMod val="95000"/>
                    <a:lumOff val="5000"/>
                  </a:schemeClr>
                </a:solidFill>
              </a:rPr>
              <a:t>     in History toward the history major.</a:t>
            </a:r>
            <a:r>
              <a:rPr lang="en-US" sz="1400" dirty="0" smtClean="0">
                <a:solidFill>
                  <a:schemeClr val="bg1">
                    <a:lumMod val="95000"/>
                    <a:lumOff val="5000"/>
                  </a:schemeClr>
                </a:solidFill>
              </a:rPr>
              <a:t/>
            </a:r>
            <a:br>
              <a:rPr lang="en-US" sz="1400" dirty="0" smtClean="0">
                <a:solidFill>
                  <a:schemeClr val="bg1">
                    <a:lumMod val="95000"/>
                    <a:lumOff val="5000"/>
                  </a:schemeClr>
                </a:solidFill>
              </a:rPr>
            </a:br>
            <a:r>
              <a:rPr lang="en-US" sz="1400" dirty="0" smtClean="0">
                <a:solidFill>
                  <a:schemeClr val="bg1">
                    <a:lumMod val="95000"/>
                    <a:lumOff val="5000"/>
                  </a:schemeClr>
                </a:solidFill>
              </a:rPr>
              <a:t> </a:t>
            </a:r>
            <a:br>
              <a:rPr lang="en-US" sz="1400" dirty="0" smtClean="0">
                <a:solidFill>
                  <a:schemeClr val="bg1">
                    <a:lumMod val="95000"/>
                    <a:lumOff val="5000"/>
                  </a:schemeClr>
                </a:solidFill>
              </a:rPr>
            </a:br>
            <a:endParaRPr lang="en-US" sz="14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bwMode="auto">
          <a:xfrm>
            <a:off x="0" y="-61576"/>
            <a:ext cx="9144000" cy="6517878"/>
          </a:xfrm>
          <a:prstGeom prst="rect">
            <a:avLst/>
          </a:prstGeom>
          <a:noFill/>
          <a:ln w="9525">
            <a:noFill/>
            <a:miter lim="800000"/>
            <a:headEnd/>
            <a:tailEnd/>
          </a:ln>
        </p:spPr>
        <p:txBody>
          <a:bodyPr tIns="0">
            <a:prstTxWarp prst="textNoShape">
              <a:avLst/>
            </a:prstTxWarp>
          </a:bodyPr>
          <a:lstStyle/>
          <a:p>
            <a:pPr marL="26988">
              <a:lnSpc>
                <a:spcPct val="80000"/>
              </a:lnSpc>
              <a:spcBef>
                <a:spcPts val="600"/>
              </a:spcBef>
              <a:buClr>
                <a:schemeClr val="accent1"/>
              </a:buClr>
              <a:buSzPct val="80000"/>
              <a:buFont typeface="Wingdings 2" charset="2"/>
              <a:buNone/>
            </a:pPr>
            <a:endParaRPr lang="en-US" sz="1400" dirty="0" smtClean="0">
              <a:solidFill>
                <a:srgbClr val="320E04"/>
              </a:solidFill>
              <a:latin typeface="Gill Sans MT" charset="0"/>
            </a:endParaRP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-a major with criteria and expectations</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-not just a default major – or grab bag of courses slapped together haphazardly</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-one actually needs certain knowledge and competencies </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-structured, sequenced, intentional, Tuned curriculum</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-prepare students to succeed in upper-division courses   </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not simply with a sufficiently high grade, but with the knowledge </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and skills they’ll need</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-integrated with other academic initiatives</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putting together the pieces of academic reform</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-Tuned learning outcomes 		-DQP			-LEAP initiative</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-reformed College Gen Ed (Pathways)				-Complete College</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-VALUE								-Essential Learning Outcomes</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-flexible</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-for transfer students, returning students	</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-for course “articulation”</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	-for faculty &amp; advisor judgment</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-problems: “counting” majors;  declaring the major</a:t>
            </a:r>
          </a:p>
          <a:p>
            <a:pPr marL="26988">
              <a:lnSpc>
                <a:spcPct val="80000"/>
              </a:lnSpc>
              <a:spcBef>
                <a:spcPts val="600"/>
              </a:spcBef>
              <a:buClr>
                <a:schemeClr val="accent1"/>
              </a:buClr>
              <a:buSzPct val="80000"/>
              <a:buFont typeface="Wingdings 2" charset="2"/>
              <a:buNone/>
            </a:pPr>
            <a:r>
              <a:rPr lang="en-US" sz="1400" dirty="0" smtClean="0">
                <a:solidFill>
                  <a:srgbClr val="320E04"/>
                </a:solidFill>
                <a:latin typeface="Gill Sans MT" charset="0"/>
              </a:rPr>
              <a:t>-student responses</a:t>
            </a:r>
          </a:p>
          <a:p>
            <a:pPr marL="26988">
              <a:lnSpc>
                <a:spcPct val="80000"/>
              </a:lnSpc>
              <a:spcBef>
                <a:spcPts val="600"/>
              </a:spcBef>
              <a:buClr>
                <a:schemeClr val="accent1"/>
              </a:buClr>
              <a:buSzPct val="80000"/>
              <a:buFont typeface="Wingdings 2" charset="2"/>
              <a:buNone/>
            </a:pPr>
            <a:endParaRPr lang="en-US" sz="1400" dirty="0" smtClean="0">
              <a:solidFill>
                <a:srgbClr val="320E04"/>
              </a:solidFill>
              <a:latin typeface="Gill Sans MT" charset="0"/>
            </a:endParaRPr>
          </a:p>
          <a:p>
            <a:pPr marL="26988">
              <a:lnSpc>
                <a:spcPct val="80000"/>
              </a:lnSpc>
              <a:spcBef>
                <a:spcPts val="600"/>
              </a:spcBef>
              <a:buClr>
                <a:schemeClr val="accent1"/>
              </a:buClr>
              <a:buSzPct val="80000"/>
              <a:buFont typeface="Wingdings 2" charset="2"/>
              <a:buNone/>
            </a:pPr>
            <a:endParaRPr lang="en-US" sz="1400" dirty="0">
              <a:solidFill>
                <a:srgbClr val="320E04"/>
              </a:solidFill>
              <a:latin typeface="Gill Sans MT"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7918450" cy="1371600"/>
          </a:xfrm>
        </p:spPr>
        <p:txBody>
          <a:bodyPr>
            <a:normAutofit fontScale="90000"/>
          </a:bodyPr>
          <a:lstStyle/>
          <a:p>
            <a:pPr algn="l"/>
            <a:r>
              <a:rPr lang="en-US" sz="1600" b="1" dirty="0" smtClean="0">
                <a:solidFill>
                  <a:srgbClr val="71288C"/>
                </a:solidFill>
              </a:rPr>
              <a:t>addresses several issues:</a:t>
            </a:r>
            <a:br>
              <a:rPr lang="en-US" sz="1600" b="1" dirty="0" smtClean="0">
                <a:solidFill>
                  <a:srgbClr val="71288C"/>
                </a:solidFill>
              </a:rPr>
            </a:br>
            <a:r>
              <a:rPr lang="en-US" sz="1600" b="1" dirty="0" smtClean="0">
                <a:solidFill>
                  <a:srgbClr val="71288C"/>
                </a:solidFill>
              </a:rPr>
              <a:t>STUDENT -succeeding in a course: students who are interested but poorly prepared</a:t>
            </a:r>
            <a:br>
              <a:rPr lang="en-US" sz="1600" b="1" dirty="0" smtClean="0">
                <a:solidFill>
                  <a:srgbClr val="71288C"/>
                </a:solidFill>
              </a:rPr>
            </a:br>
            <a:r>
              <a:rPr lang="en-US" sz="1600" b="1" dirty="0" smtClean="0">
                <a:solidFill>
                  <a:srgbClr val="71288C"/>
                </a:solidFill>
              </a:rPr>
              <a:t>       -grounding for success</a:t>
            </a:r>
            <a:br>
              <a:rPr lang="en-US" sz="1600" b="1" dirty="0" smtClean="0">
                <a:solidFill>
                  <a:srgbClr val="71288C"/>
                </a:solidFill>
              </a:rPr>
            </a:br>
            <a:r>
              <a:rPr lang="en-US" sz="1600" b="1" dirty="0" smtClean="0">
                <a:solidFill>
                  <a:srgbClr val="71288C"/>
                </a:solidFill>
              </a:rPr>
              <a:t>ADMINISTRATIVE -enrollment crunch: provide sufficient range of upper-division choices to declared majors</a:t>
            </a:r>
            <a:br>
              <a:rPr lang="en-US" sz="1600" b="1" dirty="0" smtClean="0">
                <a:solidFill>
                  <a:srgbClr val="71288C"/>
                </a:solidFill>
              </a:rPr>
            </a:br>
            <a:r>
              <a:rPr lang="en-US" sz="1600" b="1" dirty="0" smtClean="0">
                <a:solidFill>
                  <a:srgbClr val="71288C"/>
                </a:solidFill>
              </a:rPr>
              <a:t>DISCIPLINARY -connecting academic initiatives</a:t>
            </a:r>
            <a:br>
              <a:rPr lang="en-US" sz="1600" b="1" dirty="0" smtClean="0">
                <a:solidFill>
                  <a:srgbClr val="71288C"/>
                </a:solidFill>
              </a:rPr>
            </a:br>
            <a:r>
              <a:rPr lang="en-US" sz="1600" b="1" dirty="0" smtClean="0">
                <a:solidFill>
                  <a:srgbClr val="71288C"/>
                </a:solidFill>
              </a:rPr>
              <a:t>substantive (not merely a procedural) connection to General Education</a:t>
            </a:r>
            <a:br>
              <a:rPr lang="en-US" sz="1600" b="1" dirty="0" smtClean="0">
                <a:solidFill>
                  <a:srgbClr val="71288C"/>
                </a:solidFill>
              </a:rPr>
            </a:br>
            <a:r>
              <a:rPr lang="en-US" sz="1600" b="1" dirty="0" smtClean="0">
                <a:solidFill>
                  <a:srgbClr val="71288C"/>
                </a:solidFill>
              </a:rPr>
              <a:t>intentional curriculum</a:t>
            </a:r>
            <a:br>
              <a:rPr lang="en-US" sz="1600" b="1" dirty="0" smtClean="0">
                <a:solidFill>
                  <a:srgbClr val="71288C"/>
                </a:solidFill>
              </a:rPr>
            </a:br>
            <a:r>
              <a:rPr lang="en-US" sz="1600" b="1" dirty="0" smtClean="0">
                <a:solidFill>
                  <a:srgbClr val="71288C"/>
                </a:solidFill>
              </a:rPr>
              <a:t>accumulation of skills/competencies – not just credits and grades, check-list of requirements</a:t>
            </a:r>
            <a:br>
              <a:rPr lang="en-US" sz="1600" b="1" dirty="0" smtClean="0">
                <a:solidFill>
                  <a:srgbClr val="71288C"/>
                </a:solidFill>
              </a:rPr>
            </a:br>
            <a:r>
              <a:rPr lang="en-US" sz="1600" b="1" dirty="0" smtClean="0">
                <a:solidFill>
                  <a:srgbClr val="71288C"/>
                </a:solidFill>
              </a:rPr>
              <a:t>sequenced/ratcheted skill levels</a:t>
            </a:r>
            <a:endParaRPr lang="en-US" sz="1600" b="1" dirty="0">
              <a:solidFill>
                <a:srgbClr val="71288C"/>
              </a:solidFill>
            </a:endParaRPr>
          </a:p>
        </p:txBody>
      </p:sp>
      <p:sp>
        <p:nvSpPr>
          <p:cNvPr id="3" name="Content Placeholder 2"/>
          <p:cNvSpPr>
            <a:spLocks noGrp="1"/>
          </p:cNvSpPr>
          <p:nvPr>
            <p:ph idx="1"/>
          </p:nvPr>
        </p:nvSpPr>
        <p:spPr>
          <a:xfrm>
            <a:off x="0" y="2776537"/>
            <a:ext cx="9144000" cy="4081463"/>
          </a:xfrm>
        </p:spPr>
        <p:txBody>
          <a:bodyPr>
            <a:normAutofit fontScale="77500" lnSpcReduction="20000"/>
          </a:bodyPr>
          <a:lstStyle/>
          <a:p>
            <a:r>
              <a:rPr lang="en-US" b="1" dirty="0" smtClean="0">
                <a:solidFill>
                  <a:schemeClr val="accent4">
                    <a:lumMod val="75000"/>
                  </a:schemeClr>
                </a:solidFill>
              </a:rPr>
              <a:t>the role it’s played in a new and broader conception of Gen Ed in the College and — quite likely — throughout the University; </a:t>
            </a:r>
          </a:p>
          <a:p>
            <a:r>
              <a:rPr lang="en-US" b="1" dirty="0" smtClean="0">
                <a:solidFill>
                  <a:schemeClr val="accent4">
                    <a:lumMod val="75000"/>
                  </a:schemeClr>
                </a:solidFill>
              </a:rPr>
              <a:t>the way in which the pre-major model responds to the initial concerns that moved our department into the Tuning project back in 2009 (the “problem” faculty identified with students who did not have the knowledge, skills, and thinking necessary for success in the research capstone); </a:t>
            </a:r>
          </a:p>
          <a:p>
            <a:r>
              <a:rPr lang="en-US" b="1" dirty="0" smtClean="0">
                <a:solidFill>
                  <a:schemeClr val="accent4">
                    <a:lumMod val="75000"/>
                  </a:schemeClr>
                </a:solidFill>
              </a:rPr>
              <a:t>the more general complaint among faculty concerned about poor performance and preparation in upper-division courses; </a:t>
            </a:r>
          </a:p>
          <a:p>
            <a:r>
              <a:rPr lang="en-US" b="1" dirty="0" smtClean="0">
                <a:solidFill>
                  <a:schemeClr val="accent4">
                    <a:lumMod val="75000"/>
                  </a:schemeClr>
                </a:solidFill>
              </a:rPr>
              <a:t>the discussion of majors and Gen Ed issues in the State Tuning project; </a:t>
            </a:r>
          </a:p>
          <a:p>
            <a:r>
              <a:rPr lang="en-US" b="1" dirty="0" smtClean="0">
                <a:solidFill>
                  <a:schemeClr val="accent4">
                    <a:lumMod val="75000"/>
                  </a:schemeClr>
                </a:solidFill>
              </a:rPr>
              <a:t>the nature of history and Gen Ed discussions within the AHA Tuning project; and </a:t>
            </a:r>
          </a:p>
          <a:p>
            <a:r>
              <a:rPr lang="en-US" b="1" dirty="0" smtClean="0">
                <a:solidFill>
                  <a:schemeClr val="accent4">
                    <a:lumMod val="75000"/>
                  </a:schemeClr>
                </a:solidFill>
              </a:rPr>
              <a:t>the ways in which a pre-major speaks to larger issues of sequential and intentional curricula.)</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ONE.tiff"/>
          <p:cNvPicPr>
            <a:picLocks noChangeAspect="1"/>
          </p:cNvPicPr>
          <p:nvPr/>
        </p:nvPicPr>
        <p:blipFill>
          <a:blip r:embed="rId2"/>
          <a:srcRect l="1379" r="2759"/>
          <a:stretch>
            <a:fillRect/>
          </a:stretch>
        </p:blipFill>
        <p:spPr bwMode="auto">
          <a:xfrm>
            <a:off x="0" y="1031875"/>
            <a:ext cx="4443413" cy="4191000"/>
          </a:xfrm>
          <a:prstGeom prst="rect">
            <a:avLst/>
          </a:prstGeom>
          <a:noFill/>
          <a:ln w="9525">
            <a:noFill/>
            <a:miter lim="800000"/>
            <a:headEnd/>
            <a:tailEnd/>
          </a:ln>
        </p:spPr>
      </p:pic>
      <p:pic>
        <p:nvPicPr>
          <p:cNvPr id="56323" name="Picture 6" descr="TWO.tiff"/>
          <p:cNvPicPr>
            <a:picLocks noChangeAspect="1"/>
          </p:cNvPicPr>
          <p:nvPr/>
        </p:nvPicPr>
        <p:blipFill>
          <a:blip r:embed="rId3"/>
          <a:srcRect/>
          <a:stretch>
            <a:fillRect/>
          </a:stretch>
        </p:blipFill>
        <p:spPr bwMode="auto">
          <a:xfrm>
            <a:off x="4481513" y="1057275"/>
            <a:ext cx="4705350" cy="3878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99" y="1899899"/>
            <a:ext cx="7358843" cy="1754327"/>
          </a:xfrm>
          <a:prstGeom prst="rect">
            <a:avLst/>
          </a:prstGeom>
          <a:noFill/>
        </p:spPr>
        <p:txBody>
          <a:bodyPr wrap="none" rtlCol="0">
            <a:spAutoFit/>
          </a:bodyPr>
          <a:lstStyle/>
          <a:p>
            <a:pPr algn="ctr"/>
            <a:r>
              <a:rPr lang="en-US" sz="5400" b="1" dirty="0" smtClean="0">
                <a:solidFill>
                  <a:srgbClr val="71288C"/>
                </a:solidFill>
              </a:rPr>
              <a:t>The reasoning </a:t>
            </a:r>
          </a:p>
          <a:p>
            <a:pPr algn="ctr"/>
            <a:r>
              <a:rPr lang="en-US" sz="5400" b="1" dirty="0" smtClean="0">
                <a:solidFill>
                  <a:srgbClr val="71288C"/>
                </a:solidFill>
              </a:rPr>
              <a:t>behind the pre-major</a:t>
            </a:r>
            <a:endParaRPr lang="en-US" sz="5400" b="1" dirty="0">
              <a:solidFill>
                <a:srgbClr val="71288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340" y="0"/>
            <a:ext cx="9351340" cy="6858000"/>
          </a:xfrm>
        </p:spPr>
        <p:txBody>
          <a:bodyPr>
            <a:normAutofit fontScale="92500" lnSpcReduction="10000"/>
          </a:bodyPr>
          <a:lstStyle/>
          <a:p>
            <a:r>
              <a:rPr lang="en-US" b="1" dirty="0" smtClean="0">
                <a:solidFill>
                  <a:srgbClr val="71288C"/>
                </a:solidFill>
              </a:rPr>
              <a:t>“The system is working to increase participation, persistence, and completion for all of our students, particularly among minorities and returning adults. To achieve this, we concern ourselves with what happens in the classroom to engage students so that they will persist to graduation. Engagement includes the use of high impact practices, articulating for students the learning outcomes and competencies they must master along with assessments that also engage students and move them to the next level of learning. In addition, faculty are reflecting upon their own teaching practices to make then more effective, which means that students will be better prepared at graduation.</a:t>
            </a:r>
            <a:br>
              <a:rPr lang="en-US" b="1" dirty="0" smtClean="0">
                <a:solidFill>
                  <a:srgbClr val="71288C"/>
                </a:solidFill>
              </a:rPr>
            </a:br>
            <a:r>
              <a:rPr lang="en-US" b="1" dirty="0" smtClean="0">
                <a:solidFill>
                  <a:srgbClr val="71288C"/>
                </a:solidFill>
              </a:rPr>
              <a:t> </a:t>
            </a:r>
            <a:br>
              <a:rPr lang="en-US" b="1" dirty="0" smtClean="0">
                <a:solidFill>
                  <a:srgbClr val="71288C"/>
                </a:solidFill>
              </a:rPr>
            </a:br>
            <a:r>
              <a:rPr lang="en-US" b="1" dirty="0" smtClean="0">
                <a:solidFill>
                  <a:srgbClr val="71288C"/>
                </a:solidFill>
              </a:rPr>
              <a:t>Preparation includes not only general education, electives, and discipline learning, but also cross-cutting skills that business and industry leaders nationally and in Utah have said they need from our graduates. These include, but are not limited to: clear written communication, quantitative literacy, ability to work across disciplines to apply their learning to new and unscripted situations, ethical judgment, problem solving, and ability to work with other cultures.</a:t>
            </a:r>
            <a:br>
              <a:rPr lang="en-US" b="1" dirty="0" smtClean="0">
                <a:solidFill>
                  <a:srgbClr val="71288C"/>
                </a:solidFill>
              </a:rPr>
            </a:br>
            <a:r>
              <a:rPr lang="en-US" b="1" dirty="0" smtClean="0">
                <a:solidFill>
                  <a:srgbClr val="71288C"/>
                </a:solidFill>
              </a:rPr>
              <a:t> </a:t>
            </a:r>
            <a:br>
              <a:rPr lang="en-US" b="1" dirty="0" smtClean="0">
                <a:solidFill>
                  <a:srgbClr val="71288C"/>
                </a:solidFill>
              </a:rPr>
            </a:br>
            <a:r>
              <a:rPr lang="en-US" b="1" dirty="0" smtClean="0">
                <a:solidFill>
                  <a:srgbClr val="71288C"/>
                </a:solidFill>
              </a:rPr>
              <a:t>We believe that quality in teaching and learning can be achieved through intentional work by faculty to achieve student learning and mastery that prepare them for future employment and as contributing citizens.” </a:t>
            </a:r>
            <a:endParaRPr lang="en-US" b="1" dirty="0">
              <a:solidFill>
                <a:srgbClr val="71288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t="43636"/>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14417" y="2125104"/>
            <a:ext cx="9119217" cy="4732895"/>
          </a:xfrm>
          <a:prstGeom prst="rect">
            <a:avLst/>
          </a:prstGeom>
        </p:spPr>
      </p:pic>
      <p:pic>
        <p:nvPicPr>
          <p:cNvPr id="7" name="Picture 6" descr="whitescreen.tiff"/>
          <p:cNvPicPr>
            <a:picLocks noChangeAspect="1"/>
          </p:cNvPicPr>
          <p:nvPr/>
        </p:nvPicPr>
        <p:blipFill>
          <a:blip r:embed="rId3"/>
          <a:stretch>
            <a:fillRect/>
          </a:stretch>
        </p:blipFill>
        <p:spPr>
          <a:xfrm rot="2036765">
            <a:off x="1110449" y="-1154468"/>
            <a:ext cx="2849158" cy="4418103"/>
          </a:xfrm>
          <a:prstGeom prst="rect">
            <a:avLst/>
          </a:prstGeom>
        </p:spPr>
      </p:pic>
      <p:sp>
        <p:nvSpPr>
          <p:cNvPr id="6" name="TextBox 5"/>
          <p:cNvSpPr txBox="1"/>
          <p:nvPr/>
        </p:nvSpPr>
        <p:spPr>
          <a:xfrm flipH="1">
            <a:off x="5861900" y="1431825"/>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6" name="Picture 12" descr="which-direction.jpg"/>
          <p:cNvPicPr>
            <a:picLocks noChangeAspect="1"/>
          </p:cNvPicPr>
          <p:nvPr/>
        </p:nvPicPr>
        <p:blipFill>
          <a:blip r:embed="rId4"/>
          <a:srcRect t="16875" r="4219" b="3750"/>
          <a:stretch>
            <a:fillRect/>
          </a:stretch>
        </p:blipFill>
        <p:spPr bwMode="auto">
          <a:xfrm>
            <a:off x="3168969" y="2299122"/>
            <a:ext cx="2882755" cy="1999844"/>
          </a:xfrm>
          <a:prstGeom prst="rect">
            <a:avLst/>
          </a:prstGeom>
          <a:noFill/>
          <a:ln w="9525">
            <a:noFill/>
            <a:miter lim="800000"/>
            <a:headEnd/>
            <a:tailEnd/>
          </a:ln>
        </p:spPr>
      </p:pic>
      <p:pic>
        <p:nvPicPr>
          <p:cNvPr id="7" name="Picture 6" descr="whitescreen.tiff"/>
          <p:cNvPicPr>
            <a:picLocks noChangeAspect="1"/>
          </p:cNvPicPr>
          <p:nvPr/>
        </p:nvPicPr>
        <p:blipFill>
          <a:blip r:embed="rId3"/>
          <a:stretch>
            <a:fillRect/>
          </a:stretch>
        </p:blipFill>
        <p:spPr>
          <a:xfrm>
            <a:off x="3168969" y="2125104"/>
            <a:ext cx="5964665" cy="4732895"/>
          </a:xfrm>
          <a:prstGeom prst="rect">
            <a:avLst/>
          </a:prstGeom>
        </p:spPr>
      </p:pic>
      <p:pic>
        <p:nvPicPr>
          <p:cNvPr id="8" name="Picture 7" descr="whitescreen.tiff"/>
          <p:cNvPicPr>
            <a:picLocks noChangeAspect="1"/>
          </p:cNvPicPr>
          <p:nvPr/>
        </p:nvPicPr>
        <p:blipFill>
          <a:blip r:embed="rId3"/>
          <a:stretch>
            <a:fillRect/>
          </a:stretch>
        </p:blipFill>
        <p:spPr>
          <a:xfrm rot="2283923">
            <a:off x="1525500" y="-1243896"/>
            <a:ext cx="2849158" cy="3922939"/>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11" name="Picture 10" descr="whitescreen.tiff"/>
          <p:cNvPicPr>
            <a:picLocks noChangeAspect="1"/>
          </p:cNvPicPr>
          <p:nvPr/>
        </p:nvPicPr>
        <p:blipFill>
          <a:blip r:embed="rId3"/>
          <a:stretch>
            <a:fillRect/>
          </a:stretch>
        </p:blipFill>
        <p:spPr>
          <a:xfrm rot="3012617">
            <a:off x="1674910" y="2289391"/>
            <a:ext cx="1387940" cy="506519"/>
          </a:xfrm>
          <a:prstGeom prst="rect">
            <a:avLst/>
          </a:prstGeom>
        </p:spPr>
      </p:pic>
      <p:sp>
        <p:nvSpPr>
          <p:cNvPr id="9" name="TextBox 8"/>
          <p:cNvSpPr txBox="1"/>
          <p:nvPr/>
        </p:nvSpPr>
        <p:spPr>
          <a:xfrm flipH="1">
            <a:off x="14417" y="4114300"/>
            <a:ext cx="3077334" cy="369332"/>
          </a:xfrm>
          <a:prstGeom prst="rect">
            <a:avLst/>
          </a:prstGeom>
          <a:noFill/>
        </p:spPr>
        <p:txBody>
          <a:bodyPr wrap="square" rtlCol="0">
            <a:spAutoFit/>
          </a:bodyPr>
          <a:lstStyle/>
          <a:p>
            <a:r>
              <a:rPr lang="en-US" b="1" dirty="0" smtClean="0">
                <a:solidFill>
                  <a:srgbClr val="FF0000"/>
                </a:solidFill>
              </a:rPr>
              <a:t>the learning in a major</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7" name="Picture 6" descr="whitescreen.tiff"/>
          <p:cNvPicPr>
            <a:picLocks noChangeAspect="1"/>
          </p:cNvPicPr>
          <p:nvPr/>
        </p:nvPicPr>
        <p:blipFill>
          <a:blip r:embed="rId3"/>
          <a:stretch>
            <a:fillRect/>
          </a:stretch>
        </p:blipFill>
        <p:spPr>
          <a:xfrm>
            <a:off x="3168971" y="2125104"/>
            <a:ext cx="2856836" cy="4732895"/>
          </a:xfrm>
          <a:prstGeom prst="rect">
            <a:avLst/>
          </a:prstGeom>
        </p:spPr>
      </p:pic>
      <p:pic>
        <p:nvPicPr>
          <p:cNvPr id="8" name="Picture 7" descr="whitescreen.tiff"/>
          <p:cNvPicPr>
            <a:picLocks noChangeAspect="1"/>
          </p:cNvPicPr>
          <p:nvPr/>
        </p:nvPicPr>
        <p:blipFill>
          <a:blip r:embed="rId3"/>
          <a:stretch>
            <a:fillRect/>
          </a:stretch>
        </p:blipFill>
        <p:spPr>
          <a:xfrm rot="2283923">
            <a:off x="1525500" y="-1243896"/>
            <a:ext cx="2849158" cy="3922939"/>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11" name="Picture 10" descr="whitescreen.tiff"/>
          <p:cNvPicPr>
            <a:picLocks noChangeAspect="1"/>
          </p:cNvPicPr>
          <p:nvPr/>
        </p:nvPicPr>
        <p:blipFill>
          <a:blip r:embed="rId3"/>
          <a:stretch>
            <a:fillRect/>
          </a:stretch>
        </p:blipFill>
        <p:spPr>
          <a:xfrm rot="3012617">
            <a:off x="1674910" y="2289391"/>
            <a:ext cx="1387940" cy="506519"/>
          </a:xfrm>
          <a:prstGeom prst="rect">
            <a:avLst/>
          </a:prstGeom>
        </p:spPr>
      </p:pic>
      <p:pic>
        <p:nvPicPr>
          <p:cNvPr id="9" name="Picture 8" descr="whitescreen.tiff"/>
          <p:cNvPicPr>
            <a:picLocks noChangeAspect="1"/>
          </p:cNvPicPr>
          <p:nvPr/>
        </p:nvPicPr>
        <p:blipFill>
          <a:blip r:embed="rId3"/>
          <a:stretch>
            <a:fillRect/>
          </a:stretch>
        </p:blipFill>
        <p:spPr>
          <a:xfrm rot="3270178">
            <a:off x="4405633" y="3575269"/>
            <a:ext cx="2849158" cy="392293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7" name="Picture 6" descr="whitescreen.tiff"/>
          <p:cNvPicPr>
            <a:picLocks noChangeAspect="1"/>
          </p:cNvPicPr>
          <p:nvPr/>
        </p:nvPicPr>
        <p:blipFill>
          <a:blip r:embed="rId3"/>
          <a:stretch>
            <a:fillRect/>
          </a:stretch>
        </p:blipFill>
        <p:spPr>
          <a:xfrm>
            <a:off x="3168971" y="2125104"/>
            <a:ext cx="2856836" cy="4732895"/>
          </a:xfrm>
          <a:prstGeom prst="rect">
            <a:avLst/>
          </a:prstGeom>
        </p:spPr>
      </p:pic>
      <p:pic>
        <p:nvPicPr>
          <p:cNvPr id="10" name="Picture 9" descr="whitescreen.tiff"/>
          <p:cNvPicPr>
            <a:picLocks noChangeAspect="1"/>
          </p:cNvPicPr>
          <p:nvPr/>
        </p:nvPicPr>
        <p:blipFill>
          <a:blip r:embed="rId3"/>
          <a:stretch>
            <a:fillRect/>
          </a:stretch>
        </p:blipFill>
        <p:spPr>
          <a:xfrm rot="5400000">
            <a:off x="551308" y="4322345"/>
            <a:ext cx="2849158" cy="3922939"/>
          </a:xfrm>
          <a:prstGeom prst="rect">
            <a:avLst/>
          </a:prstGeom>
        </p:spPr>
      </p:pic>
      <p:pic>
        <p:nvPicPr>
          <p:cNvPr id="9" name="Picture 8" descr="whitescreen.tiff"/>
          <p:cNvPicPr>
            <a:picLocks noChangeAspect="1"/>
          </p:cNvPicPr>
          <p:nvPr/>
        </p:nvPicPr>
        <p:blipFill>
          <a:blip r:embed="rId3"/>
          <a:stretch>
            <a:fillRect/>
          </a:stretch>
        </p:blipFill>
        <p:spPr>
          <a:xfrm rot="3270178">
            <a:off x="4405633" y="3575269"/>
            <a:ext cx="2849158" cy="392293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9" name="Picture 8" descr="whitescreen.tiff"/>
          <p:cNvPicPr>
            <a:picLocks noChangeAspect="1"/>
          </p:cNvPicPr>
          <p:nvPr/>
        </p:nvPicPr>
        <p:blipFill>
          <a:blip r:embed="rId3"/>
          <a:stretch>
            <a:fillRect/>
          </a:stretch>
        </p:blipFill>
        <p:spPr>
          <a:xfrm rot="3270178">
            <a:off x="5151402" y="3959391"/>
            <a:ext cx="2849158" cy="2090911"/>
          </a:xfrm>
          <a:prstGeom prst="rect">
            <a:avLst/>
          </a:prstGeom>
        </p:spPr>
      </p:pic>
      <p:pic>
        <p:nvPicPr>
          <p:cNvPr id="8" name="Picture 7" descr="whitescreen.tiff"/>
          <p:cNvPicPr>
            <a:picLocks noChangeAspect="1"/>
          </p:cNvPicPr>
          <p:nvPr/>
        </p:nvPicPr>
        <p:blipFill>
          <a:blip r:embed="rId3"/>
          <a:stretch>
            <a:fillRect/>
          </a:stretch>
        </p:blipFill>
        <p:spPr>
          <a:xfrm rot="18513008">
            <a:off x="4244883" y="5505297"/>
            <a:ext cx="2522667" cy="159076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nectingQualityLearningInitiatives.jpg"/>
          <p:cNvPicPr>
            <a:picLocks noChangeAspect="1"/>
          </p:cNvPicPr>
          <p:nvPr/>
        </p:nvPicPr>
        <p:blipFill>
          <a:blip r:embed="rId2"/>
          <a:srcRect l="14118" t="14091" r="12941" b="58636"/>
          <a:stretch>
            <a:fillRect/>
          </a:stretch>
        </p:blipFill>
        <p:spPr>
          <a:xfrm>
            <a:off x="14417" y="0"/>
            <a:ext cx="9119217" cy="6858000"/>
          </a:xfrm>
          <a:prstGeom prst="rect">
            <a:avLst/>
          </a:prstGeom>
        </p:spPr>
      </p:pic>
      <p:pic>
        <p:nvPicPr>
          <p:cNvPr id="5" name="Picture 4" descr="whitescreen.tiff"/>
          <p:cNvPicPr>
            <a:picLocks noChangeAspect="1"/>
          </p:cNvPicPr>
          <p:nvPr/>
        </p:nvPicPr>
        <p:blipFill>
          <a:blip r:embed="rId3"/>
          <a:stretch>
            <a:fillRect/>
          </a:stretch>
        </p:blipFill>
        <p:spPr>
          <a:xfrm>
            <a:off x="3848741" y="2400299"/>
            <a:ext cx="1632799" cy="2458936"/>
          </a:xfrm>
          <a:prstGeom prst="rect">
            <a:avLst/>
          </a:prstGeom>
        </p:spPr>
      </p:pic>
      <p:pic>
        <p:nvPicPr>
          <p:cNvPr id="6" name="Picture 12" descr="which-direction.jpg"/>
          <p:cNvPicPr>
            <a:picLocks noChangeAspect="1"/>
          </p:cNvPicPr>
          <p:nvPr/>
        </p:nvPicPr>
        <p:blipFill>
          <a:blip r:embed="rId4"/>
          <a:srcRect t="16875" r="4219" b="3750"/>
          <a:stretch>
            <a:fillRect/>
          </a:stretch>
        </p:blipFill>
        <p:spPr bwMode="auto">
          <a:xfrm>
            <a:off x="3168969" y="2299122"/>
            <a:ext cx="2882755" cy="19998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ernate Process 4"/>
          <p:cNvSpPr/>
          <p:nvPr/>
        </p:nvSpPr>
        <p:spPr>
          <a:xfrm>
            <a:off x="3330394" y="90705"/>
            <a:ext cx="2767498" cy="128283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COMPLETION AGENDA</a:t>
            </a:r>
            <a:endParaRPr lang="en-US" sz="2800" dirty="0"/>
          </a:p>
        </p:txBody>
      </p:sp>
      <p:sp>
        <p:nvSpPr>
          <p:cNvPr id="6" name="Alternate Process 5"/>
          <p:cNvSpPr/>
          <p:nvPr/>
        </p:nvSpPr>
        <p:spPr>
          <a:xfrm>
            <a:off x="0" y="1982568"/>
            <a:ext cx="2773167" cy="1762282"/>
          </a:xfrm>
          <a:prstGeom prst="flowChartAlternateProces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PREPARATION AGENDA</a:t>
            </a:r>
            <a:endParaRPr lang="en-US" sz="2800" dirty="0"/>
          </a:p>
        </p:txBody>
      </p:sp>
      <p:sp>
        <p:nvSpPr>
          <p:cNvPr id="7" name="Alternate Process 6"/>
          <p:cNvSpPr/>
          <p:nvPr/>
        </p:nvSpPr>
        <p:spPr>
          <a:xfrm>
            <a:off x="6842207" y="1982568"/>
            <a:ext cx="2301793" cy="1956651"/>
          </a:xfrm>
          <a:prstGeom prst="flowChartAlternateProcess">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607090"/>
                </a:solidFill>
              </a:rPr>
              <a:t>ACCESS AGENDA</a:t>
            </a:r>
            <a:endParaRPr lang="en-US" sz="2800" dirty="0">
              <a:solidFill>
                <a:srgbClr val="607090"/>
              </a:solidFill>
            </a:endParaRPr>
          </a:p>
        </p:txBody>
      </p:sp>
      <p:sp>
        <p:nvSpPr>
          <p:cNvPr id="8" name="Alternate Process 7"/>
          <p:cNvSpPr/>
          <p:nvPr/>
        </p:nvSpPr>
        <p:spPr>
          <a:xfrm>
            <a:off x="1269954" y="4600076"/>
            <a:ext cx="2267779" cy="1632703"/>
          </a:xfrm>
          <a:prstGeom prst="flowChartAlternateProcess">
            <a:avLst/>
          </a:prstGeom>
          <a:solidFill>
            <a:schemeClr val="tx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2">
                    <a:lumMod val="75000"/>
                  </a:schemeClr>
                </a:solidFill>
              </a:rPr>
              <a:t>EQUALITY AGENDA</a:t>
            </a:r>
            <a:endParaRPr lang="en-US" sz="2800" dirty="0">
              <a:solidFill>
                <a:schemeClr val="tx2">
                  <a:lumMod val="75000"/>
                </a:schemeClr>
              </a:solidFill>
            </a:endParaRPr>
          </a:p>
        </p:txBody>
      </p:sp>
      <p:sp>
        <p:nvSpPr>
          <p:cNvPr id="9" name="Alternate Process 8"/>
          <p:cNvSpPr/>
          <p:nvPr/>
        </p:nvSpPr>
        <p:spPr>
          <a:xfrm>
            <a:off x="5688881" y="4600076"/>
            <a:ext cx="2863877" cy="1749325"/>
          </a:xfrm>
          <a:prstGeom prst="flowChartAlternateProcess">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COMPETENCE AGENDA</a:t>
            </a:r>
            <a:endParaRPr lang="en-US" sz="2800" dirty="0"/>
          </a:p>
        </p:txBody>
      </p:sp>
      <p:pic>
        <p:nvPicPr>
          <p:cNvPr id="10" name="Picture 12" descr="which-direction.jpg"/>
          <p:cNvPicPr>
            <a:picLocks noChangeAspect="1"/>
          </p:cNvPicPr>
          <p:nvPr/>
        </p:nvPicPr>
        <p:blipFill>
          <a:blip r:embed="rId2"/>
          <a:srcRect t="16875" r="4219" b="3750"/>
          <a:stretch>
            <a:fillRect/>
          </a:stretch>
        </p:blipFill>
        <p:spPr bwMode="auto">
          <a:xfrm>
            <a:off x="2832752" y="1749325"/>
            <a:ext cx="3675281" cy="2549641"/>
          </a:xfrm>
          <a:prstGeom prst="rect">
            <a:avLst/>
          </a:prstGeom>
          <a:noFill/>
          <a:ln w="9525">
            <a:noFill/>
            <a:miter lim="800000"/>
            <a:headEnd/>
            <a:tailEnd/>
          </a:ln>
        </p:spPr>
      </p:pic>
      <p:sp>
        <p:nvSpPr>
          <p:cNvPr id="11" name="TextBox 10"/>
          <p:cNvSpPr txBox="1"/>
          <p:nvPr/>
        </p:nvSpPr>
        <p:spPr>
          <a:xfrm>
            <a:off x="3822824" y="1840033"/>
            <a:ext cx="1866057" cy="2031325"/>
          </a:xfrm>
          <a:prstGeom prst="rect">
            <a:avLst/>
          </a:prstGeom>
          <a:solidFill>
            <a:schemeClr val="accent5">
              <a:lumMod val="50000"/>
            </a:schemeClr>
          </a:solidFill>
        </p:spPr>
        <p:txBody>
          <a:bodyPr wrap="square" rtlCol="0">
            <a:spAutoFit/>
          </a:bodyPr>
          <a:lstStyle/>
          <a:p>
            <a:endParaRPr lang="en-US" sz="2800" dirty="0" smtClean="0"/>
          </a:p>
          <a:p>
            <a:r>
              <a:rPr lang="en-US" sz="2800" dirty="0" smtClean="0"/>
              <a:t>QUALITY AGENDA</a:t>
            </a:r>
          </a:p>
          <a:p>
            <a:endParaRPr lang="en-US" sz="2800" dirty="0" smtClean="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8894"/>
          </a:xfrm>
        </p:spPr>
        <p:txBody>
          <a:bodyPr>
            <a:noAutofit/>
          </a:bodyPr>
          <a:lstStyle/>
          <a:p>
            <a:r>
              <a:rPr lang="en-US" sz="3600" b="1" dirty="0" smtClean="0">
                <a:solidFill>
                  <a:srgbClr val="71288C"/>
                </a:solidFill>
              </a:rPr>
              <a:t>QUESTION ON THE FIRST DAY OF CLASS</a:t>
            </a:r>
            <a:endParaRPr lang="en-US" sz="3600" b="1" dirty="0">
              <a:solidFill>
                <a:srgbClr val="71288C"/>
              </a:solidFill>
            </a:endParaRPr>
          </a:p>
        </p:txBody>
      </p:sp>
      <p:sp>
        <p:nvSpPr>
          <p:cNvPr id="4" name="Content Placeholder 2"/>
          <p:cNvSpPr>
            <a:spLocks noGrp="1"/>
          </p:cNvSpPr>
          <p:nvPr>
            <p:ph idx="1"/>
          </p:nvPr>
        </p:nvSpPr>
        <p:spPr>
          <a:xfrm>
            <a:off x="988358" y="2044700"/>
            <a:ext cx="7167284" cy="4081463"/>
          </a:xfrm>
        </p:spPr>
        <p:txBody>
          <a:bodyPr/>
          <a:lstStyle/>
          <a:p>
            <a:endParaRPr lang="en-US" dirty="0"/>
          </a:p>
        </p:txBody>
      </p:sp>
      <p:pic>
        <p:nvPicPr>
          <p:cNvPr id="5" name="Picture 4"/>
          <p:cNvPicPr>
            <a:picLocks noChangeAspect="1"/>
          </p:cNvPicPr>
          <p:nvPr/>
        </p:nvPicPr>
        <p:blipFill>
          <a:blip r:embed="rId2"/>
          <a:srcRect l="13920" t="15120" r="4320" b="4320"/>
          <a:stretch>
            <a:fillRect/>
          </a:stretch>
        </p:blipFill>
        <p:spPr>
          <a:xfrm>
            <a:off x="0" y="855734"/>
            <a:ext cx="9144000" cy="6006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8894"/>
          </a:xfrm>
        </p:spPr>
        <p:txBody>
          <a:bodyPr>
            <a:noAutofit/>
          </a:bodyPr>
          <a:lstStyle/>
          <a:p>
            <a:r>
              <a:rPr lang="en-US" sz="3600" b="1" dirty="0" smtClean="0">
                <a:solidFill>
                  <a:srgbClr val="71288C"/>
                </a:solidFill>
              </a:rPr>
              <a:t>QUESTION ON THE FIRST DAY OF CLASS</a:t>
            </a:r>
            <a:endParaRPr lang="en-US" sz="3600" b="1" dirty="0">
              <a:solidFill>
                <a:srgbClr val="71288C"/>
              </a:solidFill>
            </a:endParaRPr>
          </a:p>
        </p:txBody>
      </p:sp>
      <p:sp>
        <p:nvSpPr>
          <p:cNvPr id="4" name="Content Placeholder 2"/>
          <p:cNvSpPr>
            <a:spLocks noGrp="1"/>
          </p:cNvSpPr>
          <p:nvPr>
            <p:ph idx="1"/>
          </p:nvPr>
        </p:nvSpPr>
        <p:spPr>
          <a:xfrm>
            <a:off x="988358" y="2044700"/>
            <a:ext cx="7167284" cy="4081463"/>
          </a:xfrm>
        </p:spPr>
        <p:txBody>
          <a:bodyPr/>
          <a:lstStyle/>
          <a:p>
            <a:endParaRPr lang="en-US" dirty="0"/>
          </a:p>
        </p:txBody>
      </p:sp>
      <p:pic>
        <p:nvPicPr>
          <p:cNvPr id="5" name="Picture 4"/>
          <p:cNvPicPr>
            <a:picLocks noChangeAspect="1"/>
          </p:cNvPicPr>
          <p:nvPr/>
        </p:nvPicPr>
        <p:blipFill>
          <a:blip r:embed="rId2"/>
          <a:srcRect l="13920" t="15120" r="4320" b="4320"/>
          <a:stretch>
            <a:fillRect/>
          </a:stretch>
        </p:blipFill>
        <p:spPr>
          <a:xfrm>
            <a:off x="0" y="855734"/>
            <a:ext cx="9144000" cy="6006538"/>
          </a:xfrm>
          <a:prstGeom prst="rect">
            <a:avLst/>
          </a:prstGeom>
        </p:spPr>
      </p:pic>
      <p:sp>
        <p:nvSpPr>
          <p:cNvPr id="7" name="Oval Callout 6"/>
          <p:cNvSpPr/>
          <p:nvPr/>
        </p:nvSpPr>
        <p:spPr>
          <a:xfrm>
            <a:off x="3543955" y="840726"/>
            <a:ext cx="5600045" cy="3593577"/>
          </a:xfrm>
          <a:prstGeom prst="wedgeEllipseCallout">
            <a:avLst>
              <a:gd name="adj1" fmla="val -56006"/>
              <a:gd name="adj2" fmla="val 444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b="1" dirty="0" smtClean="0">
                <a:ln w="1905"/>
                <a:solidFill>
                  <a:srgbClr val="71288C"/>
                </a:solidFill>
                <a:effectLst>
                  <a:innerShdw blurRad="69850" dist="43180" dir="5400000">
                    <a:srgbClr val="000000">
                      <a:alpha val="65000"/>
                    </a:srgbClr>
                  </a:innerShdw>
                </a:effectLst>
                <a:latin typeface="Arial Rounded MT Bold"/>
                <a:cs typeface="Arial Rounded MT Bold"/>
              </a:rPr>
              <a:t>I need a class.</a:t>
            </a:r>
          </a:p>
          <a:p>
            <a:pPr algn="ctr"/>
            <a:r>
              <a:rPr lang="en-US" sz="3100" b="1" dirty="0" smtClean="0">
                <a:ln w="1905"/>
                <a:solidFill>
                  <a:srgbClr val="71288C"/>
                </a:solidFill>
                <a:effectLst>
                  <a:innerShdw blurRad="69850" dist="43180" dir="5400000">
                    <a:srgbClr val="000000">
                      <a:alpha val="65000"/>
                    </a:srgbClr>
                  </a:innerShdw>
                </a:effectLst>
                <a:latin typeface="Arial Rounded MT Bold"/>
                <a:cs typeface="Arial Rounded MT Bold"/>
              </a:rPr>
              <a:t>I like the topic.</a:t>
            </a:r>
          </a:p>
          <a:p>
            <a:pPr algn="ctr"/>
            <a:r>
              <a:rPr lang="en-US" sz="3100" b="1" dirty="0" smtClean="0">
                <a:ln w="1905"/>
                <a:solidFill>
                  <a:srgbClr val="71288C"/>
                </a:solidFill>
                <a:effectLst>
                  <a:innerShdw blurRad="69850" dist="43180" dir="5400000">
                    <a:srgbClr val="000000">
                      <a:alpha val="65000"/>
                    </a:srgbClr>
                  </a:innerShdw>
                </a:effectLst>
                <a:latin typeface="Arial Rounded MT Bold"/>
                <a:cs typeface="Arial Rounded MT Bold"/>
              </a:rPr>
              <a:t>Never had a history course; but</a:t>
            </a:r>
          </a:p>
          <a:p>
            <a:pPr algn="ctr"/>
            <a:r>
              <a:rPr lang="en-US" sz="3100" b="1" dirty="0" smtClean="0">
                <a:ln w="1905"/>
                <a:solidFill>
                  <a:srgbClr val="71288C"/>
                </a:solidFill>
                <a:effectLst>
                  <a:innerShdw blurRad="69850" dist="43180" dir="5400000">
                    <a:srgbClr val="000000">
                      <a:alpha val="65000"/>
                    </a:srgbClr>
                  </a:innerShdw>
                </a:effectLst>
                <a:latin typeface="Arial Rounded MT Bold"/>
                <a:cs typeface="Arial Rounded MT Bold"/>
              </a:rPr>
              <a:t>this is a good time in my schedule.</a:t>
            </a:r>
            <a:endParaRPr lang="en-US" sz="3100" b="1" dirty="0">
              <a:ln w="1905"/>
              <a:solidFill>
                <a:srgbClr val="71288C"/>
              </a:solidFill>
              <a:effectLst>
                <a:innerShdw blurRad="69850" dist="43180" dir="5400000">
                  <a:srgbClr val="000000">
                    <a:alpha val="65000"/>
                  </a:srgbClr>
                </a:innerShdw>
              </a:effectLst>
              <a:latin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88358" y="2044700"/>
            <a:ext cx="7167284" cy="4081463"/>
          </a:xfrm>
        </p:spPr>
        <p:txBody>
          <a:bodyPr/>
          <a:lstStyle/>
          <a:p>
            <a:endParaRPr lang="en-US" dirty="0"/>
          </a:p>
        </p:txBody>
      </p:sp>
      <p:pic>
        <p:nvPicPr>
          <p:cNvPr id="5" name="Picture 4"/>
          <p:cNvPicPr>
            <a:picLocks noChangeAspect="1"/>
          </p:cNvPicPr>
          <p:nvPr/>
        </p:nvPicPr>
        <p:blipFill>
          <a:blip r:embed="rId2"/>
          <a:srcRect l="13920" t="15120" r="4320" b="4320"/>
          <a:stretch>
            <a:fillRect/>
          </a:stretch>
        </p:blipFill>
        <p:spPr>
          <a:xfrm>
            <a:off x="0" y="855734"/>
            <a:ext cx="9144000" cy="6006538"/>
          </a:xfrm>
          <a:prstGeom prst="rect">
            <a:avLst/>
          </a:prstGeom>
        </p:spPr>
      </p:pic>
      <p:sp>
        <p:nvSpPr>
          <p:cNvPr id="7" name="Oval Callout 6"/>
          <p:cNvSpPr/>
          <p:nvPr/>
        </p:nvSpPr>
        <p:spPr>
          <a:xfrm flipH="1">
            <a:off x="-1" y="855734"/>
            <a:ext cx="6310900" cy="4431113"/>
          </a:xfrm>
          <a:prstGeom prst="wedgeEllipseCallout">
            <a:avLst>
              <a:gd name="adj1" fmla="val -57000"/>
              <a:gd name="adj2" fmla="val 102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900" b="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This is HIST </a:t>
            </a:r>
            <a:r>
              <a:rPr lang="en-US" sz="3300" b="1" i="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3750</a:t>
            </a:r>
            <a:r>
              <a:rPr lang="en-US" sz="2900" b="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a:t>
            </a:r>
          </a:p>
          <a:p>
            <a:pPr algn="ctr"/>
            <a:r>
              <a:rPr lang="en-US" sz="2900" b="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But you’ve never taken any history surveys?  </a:t>
            </a:r>
          </a:p>
          <a:p>
            <a:pPr algn="ctr"/>
            <a:r>
              <a:rPr lang="en-US" sz="2900" b="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Would you sign up for </a:t>
            </a:r>
            <a:r>
              <a:rPr lang="en-US" sz="2900" b="1" i="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CHEM</a:t>
            </a:r>
            <a:r>
              <a:rPr lang="en-US" sz="2900" b="1" dirty="0" smtClean="0">
                <a:ln w="1905"/>
                <a:solidFill>
                  <a:schemeClr val="accent4">
                    <a:lumMod val="75000"/>
                  </a:schemeClr>
                </a:solidFill>
                <a:effectLst>
                  <a:innerShdw blurRad="69850" dist="43180" dir="5400000">
                    <a:srgbClr val="000000">
                      <a:alpha val="65000"/>
                    </a:srgbClr>
                  </a:innerShdw>
                </a:effectLst>
                <a:latin typeface="Arial Rounded MT Bold"/>
                <a:cs typeface="Arial Rounded MT Bold"/>
              </a:rPr>
              <a:t>  3750 without first taking 1000 &amp; 2000 courses?  </a:t>
            </a:r>
            <a:endParaRPr lang="en-US" sz="2900" b="1" dirty="0">
              <a:ln w="1905"/>
              <a:solidFill>
                <a:schemeClr val="accent4">
                  <a:lumMod val="75000"/>
                </a:schemeClr>
              </a:solidFill>
              <a:effectLst>
                <a:innerShdw blurRad="69850" dist="43180" dir="5400000">
                  <a:srgbClr val="000000">
                    <a:alpha val="65000"/>
                  </a:srgbClr>
                </a:innerShdw>
              </a:effectLst>
              <a:latin typeface="Arial Rounded MT Bold"/>
              <a:cs typeface="Arial Rounded MT Bold"/>
            </a:endParaRPr>
          </a:p>
        </p:txBody>
      </p:sp>
      <p:sp>
        <p:nvSpPr>
          <p:cNvPr id="8" name="Title 1"/>
          <p:cNvSpPr txBox="1">
            <a:spLocks/>
          </p:cNvSpPr>
          <p:nvPr/>
        </p:nvSpPr>
        <p:spPr>
          <a:xfrm>
            <a:off x="0" y="0"/>
            <a:ext cx="9144000" cy="788894"/>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71288C"/>
                </a:solidFill>
                <a:effectLst/>
                <a:uLnTx/>
                <a:uFillTx/>
                <a:latin typeface="+mj-lt"/>
                <a:ea typeface="+mj-ea"/>
                <a:cs typeface="+mj-cs"/>
              </a:rPr>
              <a:t>QUESTION ON THE FIRST DAY OF CLASS</a:t>
            </a:r>
            <a:endParaRPr kumimoji="0" lang="en-US" sz="3600" b="1" i="0" u="none" strike="noStrike" kern="1200" cap="none" spc="0" normalizeH="0" baseline="0" noProof="0" dirty="0">
              <a:ln>
                <a:noFill/>
              </a:ln>
              <a:solidFill>
                <a:srgbClr val="71288C"/>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3999" cy="3539431"/>
          </a:xfrm>
          <a:prstGeom prst="rect">
            <a:avLst/>
          </a:prstGeom>
          <a:solidFill>
            <a:schemeClr val="bg2">
              <a:lumMod val="40000"/>
              <a:lumOff val="60000"/>
            </a:schemeClr>
          </a:solidFill>
          <a:ln w="63500">
            <a:solidFill>
              <a:schemeClr val="accent3">
                <a:lumMod val="75000"/>
              </a:schemeClr>
            </a:solidFill>
          </a:ln>
        </p:spPr>
        <p:txBody>
          <a:bodyPr wrap="square">
            <a:prstTxWarp prst="textNoShape">
              <a:avLst/>
            </a:prstTxWarp>
            <a:spAutoFit/>
          </a:bodyPr>
          <a:lstStyle/>
          <a:p>
            <a:pPr algn="ctr">
              <a:defRPr/>
            </a:pPr>
            <a:r>
              <a:rPr lang="en-US" sz="2800" b="1" i="1" dirty="0" smtClean="0">
                <a:solidFill>
                  <a:schemeClr val="accent3">
                    <a:lumMod val="75000"/>
                  </a:schemeClr>
                </a:solidFill>
              </a:rPr>
              <a:t>on the student’s mind:</a:t>
            </a:r>
          </a:p>
          <a:p>
            <a:pPr algn="ctr">
              <a:defRPr/>
            </a:pPr>
            <a:r>
              <a:rPr lang="en-US" sz="2800" b="1" dirty="0" smtClean="0">
                <a:solidFill>
                  <a:prstClr val="black"/>
                </a:solidFill>
              </a:rPr>
              <a:t>the topic</a:t>
            </a:r>
          </a:p>
          <a:p>
            <a:pPr algn="ctr">
              <a:defRPr/>
            </a:pPr>
            <a:r>
              <a:rPr lang="en-US" sz="2800" b="1" dirty="0" smtClean="0">
                <a:solidFill>
                  <a:prstClr val="black"/>
                </a:solidFill>
              </a:rPr>
              <a:t>the schedule</a:t>
            </a:r>
          </a:p>
          <a:p>
            <a:pPr algn="ctr">
              <a:defRPr/>
            </a:pPr>
            <a:r>
              <a:rPr lang="en-US" sz="2800" b="1" dirty="0" smtClean="0">
                <a:solidFill>
                  <a:prstClr val="black"/>
                </a:solidFill>
              </a:rPr>
              <a:t>the numbers</a:t>
            </a:r>
          </a:p>
          <a:p>
            <a:pPr algn="ctr">
              <a:defRPr/>
            </a:pPr>
            <a:r>
              <a:rPr lang="en-US" sz="2800" i="1" dirty="0" smtClean="0">
                <a:solidFill>
                  <a:prstClr val="black"/>
                </a:solidFill>
              </a:rPr>
              <a:t>credit load       </a:t>
            </a:r>
          </a:p>
          <a:p>
            <a:pPr algn="ctr">
              <a:defRPr/>
            </a:pPr>
            <a:r>
              <a:rPr lang="en-US" sz="2800" i="1" dirty="0" smtClean="0">
                <a:solidFill>
                  <a:prstClr val="black"/>
                </a:solidFill>
              </a:rPr>
              <a:t> registration requirements</a:t>
            </a:r>
          </a:p>
          <a:p>
            <a:pPr algn="ctr">
              <a:defRPr/>
            </a:pPr>
            <a:r>
              <a:rPr lang="en-US" sz="2800" i="1" dirty="0" smtClean="0">
                <a:solidFill>
                  <a:prstClr val="black"/>
                </a:solidFill>
              </a:rPr>
              <a:t> financial aid conditions      </a:t>
            </a:r>
          </a:p>
          <a:p>
            <a:pPr algn="ctr">
              <a:defRPr/>
            </a:pPr>
            <a:r>
              <a:rPr lang="en-US" sz="2800" i="1" dirty="0" smtClean="0">
                <a:solidFill>
                  <a:prstClr val="black"/>
                </a:solidFill>
              </a:rPr>
              <a:t> grade point average</a:t>
            </a:r>
          </a:p>
        </p:txBody>
      </p:sp>
      <p:sp>
        <p:nvSpPr>
          <p:cNvPr id="27" name="TextBox 26"/>
          <p:cNvSpPr txBox="1"/>
          <p:nvPr/>
        </p:nvSpPr>
        <p:spPr>
          <a:xfrm>
            <a:off x="1308831" y="6491938"/>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fade">
                                      <p:cBhvr>
                                        <p:cTn id="27" dur="500"/>
                                        <p:tgtEl>
                                          <p:spTgt spid="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xEl>
                                              <p:pRg st="4" end="4"/>
                                            </p:txEl>
                                          </p:spTgt>
                                        </p:tgtEl>
                                        <p:attrNameLst>
                                          <p:attrName>style.visibility</p:attrName>
                                        </p:attrNameLst>
                                      </p:cBhvr>
                                      <p:to>
                                        <p:strVal val="visible"/>
                                      </p:to>
                                    </p:set>
                                    <p:animEffect transition="in" filter="fade">
                                      <p:cBhvr>
                                        <p:cTn id="32" dur="500"/>
                                        <p:tgtEl>
                                          <p:spTgt spid="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Effect transition="in" filter="fade">
                                      <p:cBhvr>
                                        <p:cTn id="37" dur="500"/>
                                        <p:tgtEl>
                                          <p:spTgt spid="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6" end="6"/>
                                            </p:txEl>
                                          </p:spTgt>
                                        </p:tgtEl>
                                        <p:attrNameLst>
                                          <p:attrName>style.visibility</p:attrName>
                                        </p:attrNameLst>
                                      </p:cBhvr>
                                      <p:to>
                                        <p:strVal val="visible"/>
                                      </p:to>
                                    </p:set>
                                    <p:animEffect transition="in" filter="fade">
                                      <p:cBhvr>
                                        <p:cTn id="42" dur="500"/>
                                        <p:tgtEl>
                                          <p:spTgt spid="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xEl>
                                              <p:pRg st="7" end="7"/>
                                            </p:txEl>
                                          </p:spTgt>
                                        </p:tgtEl>
                                        <p:attrNameLst>
                                          <p:attrName>style.visibility</p:attrName>
                                        </p:attrNameLst>
                                      </p:cBhvr>
                                      <p:to>
                                        <p:strVal val="visible"/>
                                      </p:to>
                                    </p:set>
                                    <p:animEffect transition="in" filter="fade">
                                      <p:cBhvr>
                                        <p:cTn id="47"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895540"/>
            <a:ext cx="9143999" cy="5186035"/>
          </a:xfrm>
          <a:prstGeom prst="rect">
            <a:avLst/>
          </a:prstGeom>
          <a:solidFill>
            <a:schemeClr val="accent5">
              <a:lumMod val="40000"/>
              <a:lumOff val="60000"/>
            </a:schemeClr>
          </a:solidFill>
          <a:ln w="63500">
            <a:solidFill>
              <a:schemeClr val="accent5">
                <a:lumMod val="75000"/>
              </a:schemeClr>
            </a:solidFill>
            <a:prstDash val="solid"/>
          </a:ln>
        </p:spPr>
        <p:txBody>
          <a:bodyPr wrap="square">
            <a:prstTxWarp prst="textNoShape">
              <a:avLst/>
            </a:prstTxWarp>
            <a:spAutoFit/>
          </a:bodyPr>
          <a:lstStyle/>
          <a:p>
            <a:pPr algn="ctr">
              <a:defRPr/>
            </a:pPr>
            <a:r>
              <a:rPr lang="en-US" sz="2800" b="1" i="1" dirty="0" smtClean="0">
                <a:solidFill>
                  <a:srgbClr val="6336D8"/>
                </a:solidFill>
              </a:rPr>
              <a:t>on the Tuning faculty’s mind:</a:t>
            </a:r>
          </a:p>
          <a:p>
            <a:pPr algn="ctr">
              <a:defRPr/>
            </a:pPr>
            <a:r>
              <a:rPr lang="en-US" sz="2800" b="1" dirty="0" smtClean="0">
                <a:solidFill>
                  <a:srgbClr val="000000"/>
                </a:solidFill>
              </a:rPr>
              <a:t>the learning</a:t>
            </a:r>
          </a:p>
          <a:p>
            <a:pPr algn="ctr">
              <a:buFont typeface="Wingdings" charset="2"/>
              <a:buChar char=""/>
              <a:defRPr/>
            </a:pPr>
            <a:r>
              <a:rPr lang="en-US" sz="2500" dirty="0" smtClean="0">
                <a:solidFill>
                  <a:srgbClr val="000000"/>
                </a:solidFill>
              </a:rPr>
              <a:t> not just adequate interest,                                                       but also adequate preparation </a:t>
            </a:r>
          </a:p>
          <a:p>
            <a:pPr algn="ctr">
              <a:buFont typeface="Wingdings" charset="2"/>
              <a:buChar char=""/>
              <a:defRPr/>
            </a:pPr>
            <a:r>
              <a:rPr lang="en-US" sz="2500" dirty="0" smtClean="0">
                <a:solidFill>
                  <a:srgbClr val="000000"/>
                </a:solidFill>
              </a:rPr>
              <a:t> knowledge &amp; skills students bring to a course</a:t>
            </a:r>
          </a:p>
          <a:p>
            <a:pPr algn="ctr">
              <a:buFont typeface="Wingdings" charset="2"/>
              <a:buChar char=""/>
              <a:defRPr/>
            </a:pPr>
            <a:r>
              <a:rPr lang="en-US" sz="2500" dirty="0" smtClean="0">
                <a:solidFill>
                  <a:srgbClr val="000000"/>
                </a:solidFill>
              </a:rPr>
              <a:t> ratcheting information &amp; abilities higher</a:t>
            </a:r>
          </a:p>
          <a:p>
            <a:pPr algn="ctr">
              <a:defRPr/>
            </a:pPr>
            <a:r>
              <a:rPr lang="en-US" sz="2500" dirty="0" err="1" smtClean="0">
                <a:solidFill>
                  <a:srgbClr val="000000"/>
                </a:solidFill>
                <a:latin typeface="Wingdings"/>
                <a:ea typeface="Wingdings"/>
                <a:cs typeface="Wingdings"/>
              </a:rPr>
              <a:t></a:t>
            </a:r>
            <a:r>
              <a:rPr lang="en-US" sz="2500" dirty="0" err="1" smtClean="0">
                <a:solidFill>
                  <a:srgbClr val="000000"/>
                </a:solidFill>
              </a:rPr>
              <a:t>building</a:t>
            </a:r>
            <a:r>
              <a:rPr lang="en-US" sz="2500" dirty="0" smtClean="0">
                <a:solidFill>
                  <a:srgbClr val="000000"/>
                </a:solidFill>
              </a:rPr>
              <a:t> expertise &amp; competency--not just credits/grades</a:t>
            </a:r>
          </a:p>
          <a:p>
            <a:pPr algn="ctr">
              <a:defRPr/>
            </a:pPr>
            <a:endParaRPr lang="en-US" sz="2500" dirty="0" smtClean="0">
              <a:solidFill>
                <a:srgbClr val="000000"/>
              </a:solidFill>
            </a:endParaRPr>
          </a:p>
          <a:p>
            <a:pPr algn="ctr">
              <a:defRPr/>
            </a:pPr>
            <a:endParaRPr lang="en-US" sz="2500" dirty="0" smtClean="0">
              <a:solidFill>
                <a:srgbClr val="000000"/>
              </a:solidFill>
            </a:endParaRPr>
          </a:p>
          <a:p>
            <a:pPr algn="ctr">
              <a:defRPr/>
            </a:pPr>
            <a:endParaRPr lang="en-US" sz="2500" dirty="0" smtClean="0">
              <a:solidFill>
                <a:srgbClr val="000000"/>
              </a:solidFill>
            </a:endParaRPr>
          </a:p>
          <a:p>
            <a:pPr algn="ctr">
              <a:defRPr/>
            </a:pPr>
            <a:endParaRPr lang="en-US" sz="2500" dirty="0" smtClean="0">
              <a:solidFill>
                <a:srgbClr val="000000"/>
              </a:solidFill>
            </a:endParaRPr>
          </a:p>
          <a:p>
            <a:pPr algn="ctr">
              <a:defRPr/>
            </a:pPr>
            <a:endParaRPr lang="en-US" sz="2500" dirty="0" smtClean="0">
              <a:solidFill>
                <a:srgbClr val="000000"/>
              </a:solidFill>
            </a:endParaRPr>
          </a:p>
          <a:p>
            <a:pPr algn="ctr">
              <a:defRPr/>
            </a:pPr>
            <a:endParaRPr lang="en-US" sz="2500" dirty="0" smtClean="0">
              <a:solidFill>
                <a:srgbClr val="000000"/>
              </a:solidFill>
            </a:endParaRPr>
          </a:p>
        </p:txBody>
      </p:sp>
      <p:sp>
        <p:nvSpPr>
          <p:cNvPr id="19" name="TextBox 18"/>
          <p:cNvSpPr txBox="1"/>
          <p:nvPr/>
        </p:nvSpPr>
        <p:spPr>
          <a:xfrm>
            <a:off x="0" y="0"/>
            <a:ext cx="9143999" cy="1815882"/>
          </a:xfrm>
          <a:prstGeom prst="rect">
            <a:avLst/>
          </a:prstGeom>
          <a:solidFill>
            <a:schemeClr val="bg2">
              <a:lumMod val="40000"/>
              <a:lumOff val="60000"/>
            </a:schemeClr>
          </a:solidFill>
          <a:ln w="63500">
            <a:solidFill>
              <a:schemeClr val="accent3">
                <a:lumMod val="75000"/>
              </a:schemeClr>
            </a:solidFill>
          </a:ln>
        </p:spPr>
        <p:txBody>
          <a:bodyPr wrap="square">
            <a:prstTxWarp prst="textNoShape">
              <a:avLst/>
            </a:prstTxWarp>
            <a:spAutoFit/>
          </a:bodyPr>
          <a:lstStyle/>
          <a:p>
            <a:pPr algn="ctr">
              <a:defRPr/>
            </a:pPr>
            <a:r>
              <a:rPr lang="en-US" sz="2800" b="1" i="1" dirty="0" smtClean="0">
                <a:solidFill>
                  <a:schemeClr val="accent3">
                    <a:lumMod val="75000"/>
                  </a:schemeClr>
                </a:solidFill>
              </a:rPr>
              <a:t>on the student’s mind:</a:t>
            </a:r>
          </a:p>
          <a:p>
            <a:pPr algn="ctr">
              <a:defRPr/>
            </a:pPr>
            <a:r>
              <a:rPr lang="en-US" sz="2800" b="1" dirty="0" smtClean="0">
                <a:solidFill>
                  <a:prstClr val="black"/>
                </a:solidFill>
              </a:rPr>
              <a:t>the topic</a:t>
            </a:r>
          </a:p>
          <a:p>
            <a:pPr algn="ctr">
              <a:defRPr/>
            </a:pPr>
            <a:r>
              <a:rPr lang="en-US" sz="2800" b="1" dirty="0" smtClean="0">
                <a:solidFill>
                  <a:prstClr val="black"/>
                </a:solidFill>
              </a:rPr>
              <a:t>the schedule</a:t>
            </a:r>
          </a:p>
          <a:p>
            <a:pPr algn="ctr">
              <a:defRPr/>
            </a:pPr>
            <a:r>
              <a:rPr lang="en-US" sz="2800" b="1" dirty="0" smtClean="0">
                <a:solidFill>
                  <a:prstClr val="black"/>
                </a:solidFill>
              </a:rPr>
              <a:t>the numbers</a:t>
            </a:r>
          </a:p>
        </p:txBody>
      </p:sp>
      <p:sp>
        <p:nvSpPr>
          <p:cNvPr id="27" name="TextBox 26"/>
          <p:cNvSpPr txBox="1"/>
          <p:nvPr/>
        </p:nvSpPr>
        <p:spPr>
          <a:xfrm>
            <a:off x="1308831" y="6491938"/>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500"/>
                                        <p:tgtEl>
                                          <p:spTgt spid="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500"/>
                                        <p:tgtEl>
                                          <p:spTgt spid="1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bg/>
                                          </p:spTgt>
                                        </p:tgtEl>
                                        <p:attrNameLst>
                                          <p:attrName>style.visibility</p:attrName>
                                        </p:attrNameLst>
                                      </p:cBhvr>
                                      <p:to>
                                        <p:strVal val="visible"/>
                                      </p:to>
                                    </p:set>
                                    <p:animEffect transition="in" filter="fade">
                                      <p:cBhvr>
                                        <p:cTn id="24" dur="500"/>
                                        <p:tgtEl>
                                          <p:spTgt spid="17">
                                            <p:bg/>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fade">
                                      <p:cBhvr>
                                        <p:cTn id="34" dur="500"/>
                                        <p:tgtEl>
                                          <p:spTgt spid="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xEl>
                                              <p:pRg st="3" end="3"/>
                                            </p:txEl>
                                          </p:spTgt>
                                        </p:tgtEl>
                                        <p:attrNameLst>
                                          <p:attrName>style.visibility</p:attrName>
                                        </p:attrNameLst>
                                      </p:cBhvr>
                                      <p:to>
                                        <p:strVal val="visible"/>
                                      </p:to>
                                    </p:set>
                                    <p:animEffect transition="in" filter="fade">
                                      <p:cBhvr>
                                        <p:cTn id="44" dur="500"/>
                                        <p:tgtEl>
                                          <p:spTgt spid="1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xEl>
                                              <p:pRg st="4" end="4"/>
                                            </p:txEl>
                                          </p:spTgt>
                                        </p:tgtEl>
                                        <p:attrNameLst>
                                          <p:attrName>style.visibility</p:attrName>
                                        </p:attrNameLst>
                                      </p:cBhvr>
                                      <p:to>
                                        <p:strVal val="visible"/>
                                      </p:to>
                                    </p:set>
                                    <p:animEffect transition="in" filter="fade">
                                      <p:cBhvr>
                                        <p:cTn id="49" dur="500"/>
                                        <p:tgtEl>
                                          <p:spTgt spid="1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xEl>
                                              <p:pRg st="5" end="5"/>
                                            </p:txEl>
                                          </p:spTgt>
                                        </p:tgtEl>
                                        <p:attrNameLst>
                                          <p:attrName>style.visibility</p:attrName>
                                        </p:attrNameLst>
                                      </p:cBhvr>
                                      <p:to>
                                        <p:strVal val="visible"/>
                                      </p:to>
                                    </p:set>
                                    <p:animEffect transition="in" filter="fade">
                                      <p:cBhvr>
                                        <p:cTn id="5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895540"/>
            <a:ext cx="9143999" cy="3939540"/>
          </a:xfrm>
          <a:prstGeom prst="rect">
            <a:avLst/>
          </a:prstGeom>
          <a:solidFill>
            <a:schemeClr val="accent5">
              <a:lumMod val="40000"/>
              <a:lumOff val="60000"/>
            </a:schemeClr>
          </a:solidFill>
          <a:ln w="63500">
            <a:solidFill>
              <a:schemeClr val="accent5">
                <a:lumMod val="75000"/>
              </a:schemeClr>
            </a:solidFill>
            <a:prstDash val="solid"/>
          </a:ln>
        </p:spPr>
        <p:txBody>
          <a:bodyPr wrap="square">
            <a:prstTxWarp prst="textNoShape">
              <a:avLst/>
            </a:prstTxWarp>
            <a:spAutoFit/>
          </a:bodyPr>
          <a:lstStyle/>
          <a:p>
            <a:pPr algn="ctr">
              <a:defRPr/>
            </a:pPr>
            <a:r>
              <a:rPr lang="en-US" sz="2800" b="1" i="1" dirty="0" smtClean="0">
                <a:solidFill>
                  <a:srgbClr val="6336D8"/>
                </a:solidFill>
              </a:rPr>
              <a:t>on the Tuning faculty’s mind:</a:t>
            </a:r>
          </a:p>
          <a:p>
            <a:pPr algn="ctr">
              <a:defRPr/>
            </a:pPr>
            <a:r>
              <a:rPr lang="en-US" sz="2800" b="1" dirty="0" smtClean="0">
                <a:solidFill>
                  <a:srgbClr val="000000"/>
                </a:solidFill>
              </a:rPr>
              <a:t>the learning</a:t>
            </a:r>
          </a:p>
          <a:p>
            <a:pPr algn="ctr">
              <a:defRPr/>
            </a:pPr>
            <a:endParaRPr lang="en-US" sz="1000" b="1" dirty="0" smtClean="0">
              <a:solidFill>
                <a:srgbClr val="000000"/>
              </a:solidFill>
            </a:endParaRPr>
          </a:p>
          <a:p>
            <a:pPr algn="ctr">
              <a:defRPr/>
            </a:pPr>
            <a:r>
              <a:rPr lang="en-US" sz="2800" b="1" dirty="0" smtClean="0">
                <a:solidFill>
                  <a:srgbClr val="000000"/>
                </a:solidFill>
              </a:rPr>
              <a:t>the curriculum</a:t>
            </a:r>
          </a:p>
          <a:p>
            <a:pPr algn="ctr">
              <a:defRPr/>
            </a:pPr>
            <a:r>
              <a:rPr lang="en-US" sz="2500" dirty="0" err="1" smtClean="0">
                <a:solidFill>
                  <a:srgbClr val="000000"/>
                </a:solidFill>
                <a:latin typeface="Wingdings"/>
                <a:ea typeface="Wingdings"/>
                <a:cs typeface="Wingdings"/>
              </a:rPr>
              <a:t></a:t>
            </a:r>
            <a:r>
              <a:rPr lang="en-US" sz="2500" dirty="0" smtClean="0">
                <a:solidFill>
                  <a:srgbClr val="000000"/>
                </a:solidFill>
              </a:rPr>
              <a:t> think of the class is relation to the larger curriculum</a:t>
            </a:r>
          </a:p>
          <a:p>
            <a:pPr algn="ctr">
              <a:defRPr/>
            </a:pPr>
            <a:r>
              <a:rPr lang="en-US" sz="2500" dirty="0" smtClean="0">
                <a:solidFill>
                  <a:srgbClr val="000000"/>
                </a:solidFill>
              </a:rPr>
              <a:t> </a:t>
            </a:r>
            <a:r>
              <a:rPr lang="en-US" sz="2500" dirty="0" err="1" smtClean="0">
                <a:solidFill>
                  <a:srgbClr val="000000"/>
                </a:solidFill>
                <a:latin typeface="Wingdings"/>
                <a:ea typeface="Wingdings"/>
                <a:cs typeface="Wingdings"/>
              </a:rPr>
              <a:t></a:t>
            </a:r>
            <a:r>
              <a:rPr lang="en-US" sz="2500" dirty="0" smtClean="0">
                <a:solidFill>
                  <a:srgbClr val="000000"/>
                </a:solidFill>
              </a:rPr>
              <a:t> think of the history curriculum in relation to other</a:t>
            </a:r>
          </a:p>
          <a:p>
            <a:pPr algn="ctr">
              <a:defRPr/>
            </a:pPr>
            <a:r>
              <a:rPr lang="en-US" sz="2500" dirty="0" smtClean="0">
                <a:solidFill>
                  <a:srgbClr val="000000"/>
                </a:solidFill>
              </a:rPr>
              <a:t> post-secondary requirements</a:t>
            </a:r>
          </a:p>
          <a:p>
            <a:pPr algn="ctr">
              <a:defRPr/>
            </a:pPr>
            <a:r>
              <a:rPr lang="en-US" sz="2500" dirty="0" smtClean="0">
                <a:solidFill>
                  <a:srgbClr val="000000"/>
                </a:solidFill>
              </a:rPr>
              <a:t> </a:t>
            </a:r>
            <a:r>
              <a:rPr lang="en-US" sz="2500" dirty="0" err="1" smtClean="0">
                <a:solidFill>
                  <a:srgbClr val="000000"/>
                </a:solidFill>
                <a:latin typeface="Wingdings"/>
                <a:ea typeface="Wingdings"/>
                <a:cs typeface="Wingdings"/>
              </a:rPr>
              <a:t></a:t>
            </a:r>
            <a:r>
              <a:rPr lang="en-US" sz="2500" dirty="0" smtClean="0">
                <a:solidFill>
                  <a:srgbClr val="000000"/>
                </a:solidFill>
              </a:rPr>
              <a:t> the knowledge and “cross-cutting” skills  </a:t>
            </a:r>
          </a:p>
          <a:p>
            <a:pPr algn="ctr">
              <a:defRPr/>
            </a:pPr>
            <a:r>
              <a:rPr lang="en-US" sz="2500" dirty="0" smtClean="0">
                <a:solidFill>
                  <a:srgbClr val="000000"/>
                </a:solidFill>
              </a:rPr>
              <a:t>all components make to the meaning of the degree</a:t>
            </a:r>
            <a:endParaRPr lang="en-US" sz="2800" b="1" dirty="0" smtClean="0">
              <a:solidFill>
                <a:srgbClr val="000000"/>
              </a:solidFill>
            </a:endParaRPr>
          </a:p>
          <a:p>
            <a:pPr algn="ctr">
              <a:defRPr/>
            </a:pPr>
            <a:endParaRPr lang="en-US" sz="2800" b="1" dirty="0">
              <a:solidFill>
                <a:srgbClr val="000000"/>
              </a:solidFill>
            </a:endParaRPr>
          </a:p>
        </p:txBody>
      </p:sp>
      <p:sp>
        <p:nvSpPr>
          <p:cNvPr id="19" name="TextBox 18"/>
          <p:cNvSpPr txBox="1"/>
          <p:nvPr/>
        </p:nvSpPr>
        <p:spPr>
          <a:xfrm>
            <a:off x="0" y="0"/>
            <a:ext cx="9143999" cy="1815882"/>
          </a:xfrm>
          <a:prstGeom prst="rect">
            <a:avLst/>
          </a:prstGeom>
          <a:solidFill>
            <a:schemeClr val="bg2">
              <a:lumMod val="40000"/>
              <a:lumOff val="60000"/>
            </a:schemeClr>
          </a:solidFill>
          <a:ln w="63500">
            <a:solidFill>
              <a:schemeClr val="accent3">
                <a:lumMod val="75000"/>
              </a:schemeClr>
            </a:solidFill>
          </a:ln>
        </p:spPr>
        <p:txBody>
          <a:bodyPr wrap="square">
            <a:prstTxWarp prst="textNoShape">
              <a:avLst/>
            </a:prstTxWarp>
            <a:spAutoFit/>
          </a:bodyPr>
          <a:lstStyle/>
          <a:p>
            <a:pPr algn="ctr">
              <a:defRPr/>
            </a:pPr>
            <a:r>
              <a:rPr lang="en-US" sz="2800" b="1" i="1" dirty="0" smtClean="0">
                <a:solidFill>
                  <a:schemeClr val="accent3">
                    <a:lumMod val="75000"/>
                  </a:schemeClr>
                </a:solidFill>
              </a:rPr>
              <a:t>on the student’s mind:</a:t>
            </a:r>
          </a:p>
          <a:p>
            <a:pPr algn="ctr">
              <a:defRPr/>
            </a:pPr>
            <a:r>
              <a:rPr lang="en-US" sz="2800" b="1" dirty="0" smtClean="0">
                <a:solidFill>
                  <a:prstClr val="black"/>
                </a:solidFill>
              </a:rPr>
              <a:t>the topic</a:t>
            </a:r>
          </a:p>
          <a:p>
            <a:pPr algn="ctr">
              <a:defRPr/>
            </a:pPr>
            <a:r>
              <a:rPr lang="en-US" sz="2800" b="1" dirty="0" smtClean="0">
                <a:solidFill>
                  <a:prstClr val="black"/>
                </a:solidFill>
              </a:rPr>
              <a:t>the schedule</a:t>
            </a:r>
          </a:p>
          <a:p>
            <a:pPr algn="ctr">
              <a:defRPr/>
            </a:pPr>
            <a:r>
              <a:rPr lang="en-US" sz="2800" b="1" dirty="0" smtClean="0">
                <a:solidFill>
                  <a:prstClr val="black"/>
                </a:solidFill>
              </a:rPr>
              <a:t>the numbers</a:t>
            </a:r>
          </a:p>
        </p:txBody>
      </p:sp>
      <p:sp>
        <p:nvSpPr>
          <p:cNvPr id="27" name="TextBox 26"/>
          <p:cNvSpPr txBox="1"/>
          <p:nvPr/>
        </p:nvSpPr>
        <p:spPr>
          <a:xfrm>
            <a:off x="1308831" y="6491938"/>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500"/>
                                        <p:tgtEl>
                                          <p:spTgt spid="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fade">
                                      <p:cBhvr>
                                        <p:cTn id="16" dur="500"/>
                                        <p:tgtEl>
                                          <p:spTgt spid="1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Effect transition="in" filter="fade">
                                      <p:cBhvr>
                                        <p:cTn id="19" dur="500"/>
                                        <p:tgtEl>
                                          <p:spTgt spid="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bg/>
                                          </p:spTgt>
                                        </p:tgtEl>
                                        <p:attrNameLst>
                                          <p:attrName>style.visibility</p:attrName>
                                        </p:attrNameLst>
                                      </p:cBhvr>
                                      <p:to>
                                        <p:strVal val="visible"/>
                                      </p:to>
                                    </p:set>
                                    <p:animEffect transition="in" filter="fade">
                                      <p:cBhvr>
                                        <p:cTn id="24" dur="500"/>
                                        <p:tgtEl>
                                          <p:spTgt spid="1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fade">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Effect transition="in" filter="fade">
                                      <p:cBhvr>
                                        <p:cTn id="40" dur="500"/>
                                        <p:tgtEl>
                                          <p:spTgt spid="1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500"/>
                                        <p:tgtEl>
                                          <p:spTgt spid="17">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xEl>
                                              <p:pRg st="6" end="6"/>
                                            </p:txEl>
                                          </p:spTgt>
                                        </p:tgtEl>
                                        <p:attrNameLst>
                                          <p:attrName>style.visibility</p:attrName>
                                        </p:attrNameLst>
                                      </p:cBhvr>
                                      <p:to>
                                        <p:strVal val="visible"/>
                                      </p:to>
                                    </p:set>
                                    <p:animEffect transition="in" filter="fade">
                                      <p:cBhvr>
                                        <p:cTn id="48" dur="500"/>
                                        <p:tgtEl>
                                          <p:spTgt spid="1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xEl>
                                              <p:pRg st="7" end="7"/>
                                            </p:txEl>
                                          </p:spTgt>
                                        </p:tgtEl>
                                        <p:attrNameLst>
                                          <p:attrName>style.visibility</p:attrName>
                                        </p:attrNameLst>
                                      </p:cBhvr>
                                      <p:to>
                                        <p:strVal val="visible"/>
                                      </p:to>
                                    </p:set>
                                    <p:animEffect transition="in" filter="fade">
                                      <p:cBhvr>
                                        <p:cTn id="53" dur="500"/>
                                        <p:tgtEl>
                                          <p:spTgt spid="17">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xEl>
                                              <p:pRg st="8" end="8"/>
                                            </p:txEl>
                                          </p:spTgt>
                                        </p:tgtEl>
                                        <p:attrNameLst>
                                          <p:attrName>style.visibility</p:attrName>
                                        </p:attrNameLst>
                                      </p:cBhvr>
                                      <p:to>
                                        <p:strVal val="visible"/>
                                      </p:to>
                                    </p:set>
                                    <p:animEffect transition="in" filter="fade">
                                      <p:cBhvr>
                                        <p:cTn id="56"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9"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2172</TotalTime>
  <Words>993</Words>
  <Application>Microsoft Office PowerPoint</Application>
  <PresentationFormat>On-screen Show (4:3)</PresentationFormat>
  <Paragraphs>161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Twilight</vt:lpstr>
      <vt:lpstr>A Pre-Major for History: The What and the Why</vt:lpstr>
      <vt:lpstr>PowerPoint Presentation</vt:lpstr>
      <vt:lpstr>PowerPoint Presentation</vt:lpstr>
      <vt:lpstr>QUESTION ON THE FIRST DAY OF CLASS</vt:lpstr>
      <vt:lpstr>QUESTION ON THE FIRST DAY OF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above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USU “competency” courses: complete both  ENGL 2010 (Research Writing) and                               STAT 1040 (Introd to Statistics)   Gen Ed:   complete 2 of the following     ANTH 1010 (Cultural Anthropology)  PHIL 1000 (Introduction to Philosophy      ANTH 1020 (Biological Anthropology)             PHIL 1250 (Practical Logic)      ANTH 1030 (World Archaeology)   PHIL 2200 (Deductive Logic)      ENGL 2200 (Understanding Literature) POLS 1100 (US Government and Politics)      ENVS 2340  (Natural Resources &amp; Society)   POLS 2300 (Introduction to Political Theory)     GEOG 1300 (World Regional Geography)      RELS 1010 (Introduction to Religious Studies)     GEOG 1400 (Human Geography)   SOC 1010   (Introductory Sociology)       ANTH/ENGL/HIST 2210 (Intro. to Folklore)         Other courses may be applied upon approval of the History Department  History surveys:  A. Premodern History:   complete 1 of the following     HIST 1060 (Introduction to Islamic Civilization)     HIST 1100 (Western Civ.: Ancient and Medieval)     HIST 1500 (Cultural and Economic Exchange Pre-19th C World) B. Modern History:   complete 1 of the following     HIST 1110 (Western Civ.: Modern)     HIST 1510 (The Modern World) C. American History:   complete both     HIST 2700 (United States to 1877 )     HIST 2710 (United States 1877-Present)        Students may count more than 12 credits of lower-division coursework      in History toward the history major.   </vt:lpstr>
      <vt:lpstr>PowerPoint Presentation</vt:lpstr>
      <vt:lpstr>addresses several issues: STUDENT -succeeding in a course: students who are interested but poorly prepared        -grounding for success ADMINISTRATIVE -enrollment crunch: provide sufficient range of upper-division choices to declared majors DISCIPLINARY -connecting academic initiatives substantive (not merely a procedural) connection to General Education intentional curriculum accumulation of skills/competencies – not just credits and grades, check-list of requirements sequenced/ratcheted skill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Pre-Major for History</dc:title>
  <dc:creator>Daniel McInerney</dc:creator>
  <cp:lastModifiedBy>jbrookins</cp:lastModifiedBy>
  <cp:revision>15</cp:revision>
  <dcterms:created xsi:type="dcterms:W3CDTF">2014-01-08T18:12:19Z</dcterms:created>
  <dcterms:modified xsi:type="dcterms:W3CDTF">2014-02-06T20:10:26Z</dcterms:modified>
</cp:coreProperties>
</file>