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2" r:id="rId3"/>
  </p:sldMasterIdLst>
  <p:notesMasterIdLst>
    <p:notesMasterId r:id="rId18"/>
  </p:notesMasterIdLst>
  <p:handoutMasterIdLst>
    <p:handoutMasterId r:id="rId19"/>
  </p:handoutMasterIdLst>
  <p:sldIdLst>
    <p:sldId id="256" r:id="rId4"/>
    <p:sldId id="257" r:id="rId5"/>
    <p:sldId id="258" r:id="rId6"/>
    <p:sldId id="259" r:id="rId7"/>
    <p:sldId id="264" r:id="rId8"/>
    <p:sldId id="260" r:id="rId9"/>
    <p:sldId id="261" r:id="rId10"/>
    <p:sldId id="265" r:id="rId11"/>
    <p:sldId id="262" r:id="rId12"/>
    <p:sldId id="267" r:id="rId13"/>
    <p:sldId id="273" r:id="rId14"/>
    <p:sldId id="275" r:id="rId15"/>
    <p:sldId id="269" r:id="rId16"/>
    <p:sldId id="263"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2C72C39-226C-4176-AD51-D7D837AA9EE5}" type="datetimeFigureOut">
              <a:rPr lang="en-US" smtClean="0"/>
              <a:t>2/6/2014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9E9FC67-E969-4306-A79D-67067DF9BE6F}" type="slidenum">
              <a:rPr lang="en-US" smtClean="0"/>
              <a:t>‹#›</a:t>
            </a:fld>
            <a:endParaRPr lang="en-US"/>
          </a:p>
        </p:txBody>
      </p:sp>
    </p:spTree>
    <p:extLst>
      <p:ext uri="{BB962C8B-B14F-4D97-AF65-F5344CB8AC3E}">
        <p14:creationId xmlns:p14="http://schemas.microsoft.com/office/powerpoint/2010/main" val="2213092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EA726669-CCB4-4BBD-A2CD-2059158AF2C5}" type="datetimeFigureOut">
              <a:rPr lang="en-US" smtClean="0"/>
              <a:t>2/6/2014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ECEFF1A5-4DB3-4222-AEEA-EF86902AE7FF}" type="slidenum">
              <a:rPr lang="en-US" smtClean="0"/>
              <a:t>‹#›</a:t>
            </a:fld>
            <a:endParaRPr lang="en-US"/>
          </a:p>
        </p:txBody>
      </p:sp>
    </p:spTree>
    <p:extLst>
      <p:ext uri="{BB962C8B-B14F-4D97-AF65-F5344CB8AC3E}">
        <p14:creationId xmlns:p14="http://schemas.microsoft.com/office/powerpoint/2010/main" val="55161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80" charset="0"/>
              </a:defRPr>
            </a:lvl1pPr>
            <a:lvl2pPr marL="742950" indent="-285750" eaLnBrk="0" hangingPunct="0">
              <a:defRPr sz="2400">
                <a:solidFill>
                  <a:schemeClr val="tx1"/>
                </a:solidFill>
                <a:latin typeface="Times New Roman" pitchFamily="-80" charset="0"/>
              </a:defRPr>
            </a:lvl2pPr>
            <a:lvl3pPr marL="1143000" indent="-228600" eaLnBrk="0" hangingPunct="0">
              <a:defRPr sz="2400">
                <a:solidFill>
                  <a:schemeClr val="tx1"/>
                </a:solidFill>
                <a:latin typeface="Times New Roman" pitchFamily="-80" charset="0"/>
              </a:defRPr>
            </a:lvl3pPr>
            <a:lvl4pPr marL="1600200" indent="-228600" eaLnBrk="0" hangingPunct="0">
              <a:defRPr sz="2400">
                <a:solidFill>
                  <a:schemeClr val="tx1"/>
                </a:solidFill>
                <a:latin typeface="Times New Roman" pitchFamily="-80" charset="0"/>
              </a:defRPr>
            </a:lvl4pPr>
            <a:lvl5pPr marL="2057400" indent="-228600" eaLnBrk="0" hangingPunct="0">
              <a:defRPr sz="2400">
                <a:solidFill>
                  <a:schemeClr val="tx1"/>
                </a:solidFill>
                <a:latin typeface="Times New Roman" pitchFamily="-80" charset="0"/>
              </a:defRPr>
            </a:lvl5pPr>
            <a:lvl6pPr marL="2514600" indent="-228600" eaLnBrk="0" fontAlgn="base" hangingPunct="0">
              <a:spcBef>
                <a:spcPct val="0"/>
              </a:spcBef>
              <a:spcAft>
                <a:spcPct val="0"/>
              </a:spcAft>
              <a:defRPr sz="2400">
                <a:solidFill>
                  <a:schemeClr val="tx1"/>
                </a:solidFill>
                <a:latin typeface="Times New Roman" pitchFamily="-80" charset="0"/>
              </a:defRPr>
            </a:lvl6pPr>
            <a:lvl7pPr marL="2971800" indent="-228600" eaLnBrk="0" fontAlgn="base" hangingPunct="0">
              <a:spcBef>
                <a:spcPct val="0"/>
              </a:spcBef>
              <a:spcAft>
                <a:spcPct val="0"/>
              </a:spcAft>
              <a:defRPr sz="2400">
                <a:solidFill>
                  <a:schemeClr val="tx1"/>
                </a:solidFill>
                <a:latin typeface="Times New Roman" pitchFamily="-80" charset="0"/>
              </a:defRPr>
            </a:lvl7pPr>
            <a:lvl8pPr marL="3429000" indent="-228600" eaLnBrk="0" fontAlgn="base" hangingPunct="0">
              <a:spcBef>
                <a:spcPct val="0"/>
              </a:spcBef>
              <a:spcAft>
                <a:spcPct val="0"/>
              </a:spcAft>
              <a:defRPr sz="2400">
                <a:solidFill>
                  <a:schemeClr val="tx1"/>
                </a:solidFill>
                <a:latin typeface="Times New Roman" pitchFamily="-80" charset="0"/>
              </a:defRPr>
            </a:lvl8pPr>
            <a:lvl9pPr marL="3886200" indent="-228600" eaLnBrk="0" fontAlgn="base" hangingPunct="0">
              <a:spcBef>
                <a:spcPct val="0"/>
              </a:spcBef>
              <a:spcAft>
                <a:spcPct val="0"/>
              </a:spcAft>
              <a:defRPr sz="2400">
                <a:solidFill>
                  <a:schemeClr val="tx1"/>
                </a:solidFill>
                <a:latin typeface="Times New Roman" pitchFamily="-80" charset="0"/>
              </a:defRPr>
            </a:lvl9pPr>
          </a:lstStyle>
          <a:p>
            <a:pPr eaLnBrk="1" hangingPunct="1"/>
            <a:fld id="{12984B16-3080-451F-8236-11A18CA4D9F9}" type="slidenum">
              <a:rPr lang="en-CA" sz="1200" smtClean="0">
                <a:solidFill>
                  <a:prstClr val="black"/>
                </a:solidFill>
                <a:latin typeface="Tahoma" charset="0"/>
              </a:rPr>
              <a:pPr eaLnBrk="1" hangingPunct="1"/>
              <a:t>11</a:t>
            </a:fld>
            <a:endParaRPr lang="en-CA" sz="1200" smtClean="0">
              <a:solidFill>
                <a:prstClr val="black"/>
              </a:solidFill>
              <a:latin typeface="Tahoma" charset="0"/>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E297BB-E020-4BB2-88F3-C9018A499C25}"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160736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297BB-E020-4BB2-88F3-C9018A499C25}"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253096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297BB-E020-4BB2-88F3-C9018A499C25}"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316652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918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30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99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267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18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311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993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74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297BB-E020-4BB2-88F3-C9018A499C25}"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1370102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364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667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213861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2371773"/>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561475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59396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989593"/>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0866581"/>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66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297BB-E020-4BB2-88F3-C9018A499C25}" type="datetimeFigureOut">
              <a:rPr lang="en-US" smtClean="0"/>
              <a:t>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1471034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247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408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97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041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188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118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68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216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984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97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E297BB-E020-4BB2-88F3-C9018A499C25}"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240303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5033090"/>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0397862"/>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0372600"/>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362925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2698206"/>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371600" y="0"/>
            <a:ext cx="762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8534400" y="6416675"/>
            <a:ext cx="609600" cy="365125"/>
          </a:xfrm>
          <a:prstGeom prst="rect">
            <a:avLst/>
          </a:prstGeom>
        </p:spPr>
        <p:txBody>
          <a:bodyPr/>
          <a:lstStyle>
            <a:lvl1pPr algn="ctr" fontAlgn="auto">
              <a:spcBef>
                <a:spcPts val="0"/>
              </a:spcBef>
              <a:spcAft>
                <a:spcPts val="0"/>
              </a:spcAft>
              <a:defRPr>
                <a:latin typeface="+mn-lt"/>
                <a:cs typeface="+mn-cs"/>
              </a:defRPr>
            </a:lvl1pPr>
          </a:lstStyle>
          <a:p>
            <a:pPr>
              <a:defRPr/>
            </a:pPr>
            <a:fld id="{A9F4DBE6-A696-4598-9397-3704674456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133549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E297BB-E020-4BB2-88F3-C9018A499C25}" type="datetimeFigureOut">
              <a:rPr lang="en-US" smtClean="0"/>
              <a:t>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75857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297BB-E020-4BB2-88F3-C9018A499C25}" type="datetimeFigureOut">
              <a:rPr lang="en-US" smtClean="0"/>
              <a:t>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78720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297BB-E020-4BB2-88F3-C9018A499C25}" type="datetimeFigureOut">
              <a:rPr lang="en-US" smtClean="0"/>
              <a:t>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15641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297BB-E020-4BB2-88F3-C9018A499C25}"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306116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297BB-E020-4BB2-88F3-C9018A499C25}" type="datetimeFigureOut">
              <a:rPr lang="en-US" smtClean="0"/>
              <a:t>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15472-AA4B-405B-B803-0E567D51D4A8}" type="slidenum">
              <a:rPr lang="en-US" smtClean="0"/>
              <a:t>‹#›</a:t>
            </a:fld>
            <a:endParaRPr lang="en-US"/>
          </a:p>
        </p:txBody>
      </p:sp>
    </p:spTree>
    <p:extLst>
      <p:ext uri="{BB962C8B-B14F-4D97-AF65-F5344CB8AC3E}">
        <p14:creationId xmlns:p14="http://schemas.microsoft.com/office/powerpoint/2010/main" val="91241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297BB-E020-4BB2-88F3-C9018A499C25}" type="datetimeFigureOut">
              <a:rPr lang="en-US" smtClean="0"/>
              <a:t>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15472-AA4B-405B-B803-0E567D51D4A8}" type="slidenum">
              <a:rPr lang="en-US" smtClean="0"/>
              <a:t>‹#›</a:t>
            </a:fld>
            <a:endParaRPr lang="en-US"/>
          </a:p>
        </p:txBody>
      </p:sp>
    </p:spTree>
    <p:extLst>
      <p:ext uri="{BB962C8B-B14F-4D97-AF65-F5344CB8AC3E}">
        <p14:creationId xmlns:p14="http://schemas.microsoft.com/office/powerpoint/2010/main" val="2622651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8151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59DA5-6F18-4C7D-A2A2-6DC22B6ED7AE}" type="datetimeFigureOut">
              <a:rPr lang="en-US" smtClean="0">
                <a:solidFill>
                  <a:prstClr val="black">
                    <a:tint val="75000"/>
                  </a:prstClr>
                </a:solidFill>
              </a:rPr>
              <a:pPr/>
              <a:t>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85F77-8638-4676-8052-0066EB13FB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31893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nside.seattlecolleges.com/default.aspx?svc=pathwaytocompletion&amp;page=documents" TargetMode="External"/><Relationship Id="rId2" Type="http://schemas.openxmlformats.org/officeDocument/2006/relationships/hyperlink" Target="http://seattlecolleges.edu/DISTRICT/district/facts.aspx" TargetMode="External"/><Relationship Id="rId1" Type="http://schemas.openxmlformats.org/officeDocument/2006/relationships/slideLayout" Target="../slideLayouts/slideLayout2.xml"/><Relationship Id="rId5" Type="http://schemas.openxmlformats.org/officeDocument/2006/relationships/hyperlink" Target="http://www.ybra.org/aboutybra/history1.htm" TargetMode="External"/><Relationship Id="rId4" Type="http://schemas.openxmlformats.org/officeDocument/2006/relationships/hyperlink" Target="http://faculty.wwu.edu/patrick/geo201/Notes/pub-land.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faculty.wwu.edu/patrick/geo201/Notes/pub-land.htm"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Quantitative Literacy &amp; the Community College History Student:  A Challenge &amp; an Opportunity</a:t>
            </a:r>
            <a:br>
              <a:rPr lang="en-US" dirty="0" smtClean="0"/>
            </a:br>
            <a:endParaRPr lang="en-US" dirty="0"/>
          </a:p>
        </p:txBody>
      </p:sp>
      <p:sp>
        <p:nvSpPr>
          <p:cNvPr id="3" name="Subtitle 2"/>
          <p:cNvSpPr>
            <a:spLocks noGrp="1"/>
          </p:cNvSpPr>
          <p:nvPr>
            <p:ph type="subTitle" idx="1"/>
          </p:nvPr>
        </p:nvSpPr>
        <p:spPr/>
        <p:txBody>
          <a:bodyPr/>
          <a:lstStyle/>
          <a:p>
            <a:r>
              <a:rPr lang="en-US" dirty="0" smtClean="0"/>
              <a:t>Maureen Murphy Nutting, Ph.D.</a:t>
            </a:r>
          </a:p>
          <a:p>
            <a:r>
              <a:rPr lang="en-US" dirty="0" smtClean="0"/>
              <a:t>North Seattle Community College</a:t>
            </a:r>
            <a:endParaRPr lang="en-US" dirty="0"/>
          </a:p>
        </p:txBody>
      </p:sp>
    </p:spTree>
    <p:extLst>
      <p:ext uri="{BB962C8B-B14F-4D97-AF65-F5344CB8AC3E}">
        <p14:creationId xmlns:p14="http://schemas.microsoft.com/office/powerpoint/2010/main" val="414941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Linked Class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Econ</a:t>
            </a:r>
          </a:p>
          <a:p>
            <a:r>
              <a:rPr lang="en-US" dirty="0" smtClean="0"/>
              <a:t>Explains the economic theory and the math behind the history—American Revolution; Federalist system; international trade; land sales; migrations; industrialization; transportation systems; land sales; migrations; industrialization</a:t>
            </a:r>
          </a:p>
          <a:p>
            <a:r>
              <a:rPr lang="en-US" dirty="0" smtClean="0"/>
              <a:t>Explains terms—inflation, recessions, depressions, boom &amp; bust cycles, etc. </a:t>
            </a:r>
          </a:p>
          <a:p>
            <a:endParaRPr lang="en-US" dirty="0" smtClean="0"/>
          </a:p>
          <a:p>
            <a:endParaRPr lang="en-US" dirty="0"/>
          </a:p>
        </p:txBody>
      </p:sp>
    </p:spTree>
    <p:extLst>
      <p:ext uri="{BB962C8B-B14F-4D97-AF65-F5344CB8AC3E}">
        <p14:creationId xmlns:p14="http://schemas.microsoft.com/office/powerpoint/2010/main" val="575829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idx="4294967295"/>
          </p:nvPr>
        </p:nvSpPr>
        <p:spPr/>
        <p:txBody>
          <a:bodyPr anchor="ctr">
            <a:normAutofit fontScale="90000"/>
          </a:bodyPr>
          <a:lstStyle/>
          <a:p>
            <a:pPr eaLnBrk="1" hangingPunct="1"/>
            <a:r>
              <a:rPr lang="en-US" smtClean="0"/>
              <a:t>Figure 11-8  </a:t>
            </a:r>
            <a:r>
              <a:rPr lang="en-US" b="0" smtClean="0"/>
              <a:t>Real GDP and the Price Level, 1934–1940</a:t>
            </a:r>
            <a:endParaRPr lang="en-US" smtClean="0"/>
          </a:p>
        </p:txBody>
      </p:sp>
      <p:pic>
        <p:nvPicPr>
          <p:cNvPr id="25603" name="Picture 7" descr="fig11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97063"/>
            <a:ext cx="47339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13063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The breakdown of the Phillips Curve</a:t>
            </a:r>
          </a:p>
        </p:txBody>
      </p:sp>
      <p:sp>
        <p:nvSpPr>
          <p:cNvPr id="34819" name="Content Placeholder 2"/>
          <p:cNvSpPr>
            <a:spLocks noGrp="1"/>
          </p:cNvSpPr>
          <p:nvPr>
            <p:ph sz="quarter" idx="13"/>
          </p:nvPr>
        </p:nvSpPr>
        <p:spPr bwMode="auto">
          <a:noFill/>
          <a:ln>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mtClean="0"/>
              <a:t>7</a:t>
            </a:r>
          </a:p>
        </p:txBody>
      </p:sp>
      <p:sp>
        <p:nvSpPr>
          <p:cNvPr id="4" name="Slide Number Placeholder 3"/>
          <p:cNvSpPr>
            <a:spLocks noGrp="1"/>
          </p:cNvSpPr>
          <p:nvPr>
            <p:ph type="sldNum" sz="quarter" idx="14"/>
          </p:nvPr>
        </p:nvSpPr>
        <p:spPr/>
        <p:txBody>
          <a:bodyPr/>
          <a:lstStyle/>
          <a:p>
            <a:pPr>
              <a:defRPr/>
            </a:pPr>
            <a:fld id="{D6EA68C7-0F2C-4E09-9796-F67DCD1981EF}" type="slidenum">
              <a:rPr lang="en-US" smtClean="0">
                <a:solidFill>
                  <a:prstClr val="black">
                    <a:tint val="75000"/>
                  </a:prstClr>
                </a:solidFill>
              </a:rPr>
              <a:pPr>
                <a:defRPr/>
              </a:pPr>
              <a:t>12</a:t>
            </a:fld>
            <a:endParaRPr lang="en-US">
              <a:solidFill>
                <a:prstClr val="black">
                  <a:tint val="75000"/>
                </a:prstClr>
              </a:solidFill>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1220788"/>
            <a:ext cx="648335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01613" y="5772150"/>
            <a:ext cx="8455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solidFill>
                  <a:srgbClr val="800080"/>
                </a:solidFill>
              </a:rPr>
              <a:t>This figure shows annual data from 1961 to 1973 on the unemployment rate and on the inflation rate (as measured by the GDP deflator). The Phillips curve of the 1960s breaks down in the early 1970s, just as Friedman and Phelps had predicted. Notice that the points labeled A, B, and C in this figure correspond roughly to the points in Figure 5.</a:t>
            </a:r>
          </a:p>
        </p:txBody>
      </p:sp>
    </p:spTree>
    <p:extLst>
      <p:ext uri="{BB962C8B-B14F-4D97-AF65-F5344CB8AC3E}">
        <p14:creationId xmlns:p14="http://schemas.microsoft.com/office/powerpoint/2010/main" val="683024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p:tgtEl>
                                          <p:spTgt spid="409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Anthro</a:t>
            </a:r>
            <a:r>
              <a:rPr lang="en-US" dirty="0" smtClean="0"/>
              <a:t> &amp; Environmental Science Quantitative Opportunities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Native/white population changes; changes in availability of resources; changes in the numbers of hunters/fishermen/farmers/manufacturing employees over the years.</a:t>
            </a:r>
          </a:p>
          <a:p>
            <a:r>
              <a:rPr lang="en-US" dirty="0" smtClean="0"/>
              <a:t>Immigration patterns and demographic change:  Oregon trail; Gold Rush; WW I &amp; WW II; postwar suburban movements; recent migrations from Asia, Africa, Latin America (immigrant vs. refugee populations) and distinction within these groups:  numbers, neighborhood settlement patterns, educational achievements, workforce placement, voting patterns, etc.</a:t>
            </a:r>
          </a:p>
          <a:p>
            <a:r>
              <a:rPr lang="en-US" dirty="0"/>
              <a:t>Industrial developments—benefits and costs to air, water, land, climate </a:t>
            </a:r>
          </a:p>
          <a:p>
            <a:pPr marL="0" indent="0">
              <a:buNone/>
            </a:pPr>
            <a:endParaRPr lang="en-US" dirty="0" smtClean="0"/>
          </a:p>
          <a:p>
            <a:endParaRPr lang="en-US" dirty="0"/>
          </a:p>
        </p:txBody>
      </p:sp>
    </p:spTree>
    <p:extLst>
      <p:ext uri="{BB962C8B-B14F-4D97-AF65-F5344CB8AC3E}">
        <p14:creationId xmlns:p14="http://schemas.microsoft.com/office/powerpoint/2010/main" val="4165262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Colleagues, &amp; Contributors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hlinkClick r:id="rId2"/>
              </a:rPr>
              <a:t>http://seattlecolleges.edu/DISTRICT/district/facts.aspx</a:t>
            </a:r>
            <a:endParaRPr lang="en-US" dirty="0" smtClean="0"/>
          </a:p>
          <a:p>
            <a:r>
              <a:rPr lang="en-US" dirty="0" smtClean="0">
                <a:hlinkClick r:id="rId3"/>
              </a:rPr>
              <a:t>https://inside.seattlecolleges.com/default.aspx?svc=pathwaytocompletion&amp;page=documents</a:t>
            </a:r>
            <a:endParaRPr lang="en-US" dirty="0" smtClean="0"/>
          </a:p>
          <a:p>
            <a:r>
              <a:rPr lang="en-US" dirty="0" smtClean="0">
                <a:hlinkClick r:id="rId4"/>
              </a:rPr>
              <a:t>http://faculty.wwu.edu/patrick/geo201/Notes/pub-land.htm</a:t>
            </a:r>
            <a:endParaRPr lang="en-US" dirty="0" smtClean="0"/>
          </a:p>
          <a:p>
            <a:r>
              <a:rPr lang="en-US" dirty="0" smtClean="0">
                <a:hlinkClick r:id="rId5"/>
              </a:rPr>
              <a:t>http://www.ybra.org/aboutybra/history1.htm</a:t>
            </a:r>
            <a:endParaRPr lang="en-US" dirty="0" smtClean="0"/>
          </a:p>
          <a:p>
            <a:r>
              <a:rPr lang="en-US" dirty="0" smtClean="0"/>
              <a:t>Faculty colleagues and contributors:  Don Perry, Econ (provided Econ Slices) and Thom </a:t>
            </a:r>
            <a:r>
              <a:rPr lang="en-US" dirty="0" err="1" smtClean="0"/>
              <a:t>Cook,Econ</a:t>
            </a:r>
            <a:r>
              <a:rPr lang="en-US" dirty="0" smtClean="0"/>
              <a:t>; </a:t>
            </a:r>
            <a:r>
              <a:rPr lang="en-US" dirty="0" err="1"/>
              <a:t>Omara</a:t>
            </a:r>
            <a:r>
              <a:rPr lang="en-US" dirty="0"/>
              <a:t> Ben </a:t>
            </a:r>
            <a:r>
              <a:rPr lang="en-US" dirty="0" smtClean="0"/>
              <a:t>Abe, Anthropology; Elizabeth </a:t>
            </a:r>
            <a:r>
              <a:rPr lang="en-US" dirty="0" err="1" smtClean="0"/>
              <a:t>Goulet</a:t>
            </a:r>
            <a:r>
              <a:rPr lang="en-US" dirty="0" smtClean="0"/>
              <a:t>, Environmental Science; </a:t>
            </a:r>
            <a:r>
              <a:rPr lang="en-US" dirty="0" err="1" smtClean="0"/>
              <a:t>Davene</a:t>
            </a:r>
            <a:r>
              <a:rPr lang="en-US" dirty="0" smtClean="0"/>
              <a:t> </a:t>
            </a:r>
            <a:r>
              <a:rPr lang="en-US" dirty="0" err="1" smtClean="0"/>
              <a:t>Eyres,Physics</a:t>
            </a:r>
            <a:r>
              <a:rPr lang="en-US" dirty="0" smtClean="0"/>
              <a:t>; and Tracy </a:t>
            </a:r>
            <a:r>
              <a:rPr lang="en-US" dirty="0" err="1" smtClean="0"/>
              <a:t>Furutani,Geology</a:t>
            </a:r>
            <a:r>
              <a:rPr lang="en-US" dirty="0" smtClean="0"/>
              <a:t>; and Paul Kurose, Math </a:t>
            </a:r>
            <a:endParaRPr lang="en-US" dirty="0"/>
          </a:p>
        </p:txBody>
      </p:sp>
    </p:spTree>
    <p:extLst>
      <p:ext uri="{BB962C8B-B14F-4D97-AF65-F5344CB8AC3E}">
        <p14:creationId xmlns:p14="http://schemas.microsoft.com/office/powerpoint/2010/main" val="2877158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Students the Seattle CC District Serves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4770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406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Race Divide—not just an Achievement Gap</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29" y="1556657"/>
            <a:ext cx="647700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617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SCCD Narrative for their Current </a:t>
            </a:r>
            <a:br>
              <a:rPr lang="en-US" dirty="0" smtClean="0"/>
            </a:br>
            <a:r>
              <a:rPr lang="en-US" dirty="0" smtClean="0"/>
              <a:t>Gates Pathway Grant</a:t>
            </a:r>
            <a:endParaRPr lang="en-US" dirty="0"/>
          </a:p>
        </p:txBody>
      </p:sp>
      <p:sp>
        <p:nvSpPr>
          <p:cNvPr id="3" name="Content Placeholder 2"/>
          <p:cNvSpPr>
            <a:spLocks noGrp="1"/>
          </p:cNvSpPr>
          <p:nvPr>
            <p:ph idx="1"/>
          </p:nvPr>
        </p:nvSpPr>
        <p:spPr/>
        <p:txBody>
          <a:bodyPr>
            <a:normAutofit fontScale="32500" lnSpcReduction="20000"/>
          </a:bodyPr>
          <a:lstStyle/>
          <a:p>
            <a:endParaRPr lang="en-US" b="1" dirty="0" smtClean="0"/>
          </a:p>
          <a:p>
            <a:endParaRPr lang="en-US" b="1" dirty="0"/>
          </a:p>
          <a:p>
            <a:endParaRPr lang="en-US" b="1" dirty="0" smtClean="0"/>
          </a:p>
          <a:p>
            <a:endParaRPr lang="en-US" b="1" dirty="0" smtClean="0"/>
          </a:p>
          <a:p>
            <a:r>
              <a:rPr lang="en-US" sz="4200" dirty="0"/>
              <a:t>SCCD, the largest urban community college system in Washington State, is comprised of three</a:t>
            </a:r>
          </a:p>
          <a:p>
            <a:r>
              <a:rPr lang="en-US" sz="4200" dirty="0"/>
              <a:t>comprehensive, separately-accredited colleges: North Seattle Community College (North),</a:t>
            </a:r>
          </a:p>
          <a:p>
            <a:r>
              <a:rPr lang="en-US" sz="4200" dirty="0"/>
              <a:t>Seattle Central Community College (Central) and South Seattle Community College (South).</a:t>
            </a:r>
          </a:p>
          <a:p>
            <a:r>
              <a:rPr lang="en-US" sz="4200" dirty="0"/>
              <a:t>SCCD serves a combined 52,000 students per year, enrolling an average of 6,121 new students</a:t>
            </a:r>
          </a:p>
          <a:p>
            <a:r>
              <a:rPr lang="en-US" sz="4200" dirty="0"/>
              <a:t>each fall quarter. The SCCD enrolled 21,459 state-funded students in fall 2010. Approximately</a:t>
            </a:r>
          </a:p>
          <a:p>
            <a:r>
              <a:rPr lang="en-US" sz="4200" dirty="0"/>
              <a:t>55% are young adults (less than 29 years of age), more than 50% are students of color and 28%</a:t>
            </a:r>
          </a:p>
          <a:p>
            <a:r>
              <a:rPr lang="en-US" sz="4200" dirty="0"/>
              <a:t>receive need-based federal financial aid. Sixty percent of the students in the district work while</a:t>
            </a:r>
          </a:p>
          <a:p>
            <a:r>
              <a:rPr lang="en-US" sz="4200" dirty="0"/>
              <a:t>attending college and 35% work full time. SCCD serves the State’s largest urban hub where</a:t>
            </a:r>
          </a:p>
          <a:p>
            <a:r>
              <a:rPr lang="en-US" sz="4200" b="1" dirty="0"/>
              <a:t>more than two-thirds of entering students require at least one course at the pre-college level</a:t>
            </a:r>
          </a:p>
          <a:p>
            <a:r>
              <a:rPr lang="en-US" sz="4200" b="1" dirty="0"/>
              <a:t>and only 18% of all students persist to finish with an award within three years</a:t>
            </a:r>
            <a:r>
              <a:rPr lang="en-US" sz="4200" dirty="0"/>
              <a:t>.</a:t>
            </a:r>
          </a:p>
        </p:txBody>
      </p:sp>
    </p:spTree>
    <p:extLst>
      <p:ext uri="{BB962C8B-B14F-4D97-AF65-F5344CB8AC3E}">
        <p14:creationId xmlns:p14="http://schemas.microsoft.com/office/powerpoint/2010/main" val="2554651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Math CC Students Learn </a:t>
            </a:r>
            <a:br>
              <a:rPr lang="en-US" sz="3200" dirty="0" smtClean="0"/>
            </a:br>
            <a:r>
              <a:rPr lang="en-US" sz="3200" dirty="0" smtClean="0"/>
              <a:t>When Learning History</a:t>
            </a:r>
            <a:endParaRPr lang="en-US" sz="3200"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Money:  currencies, exchange rates, inflation, taxes</a:t>
            </a:r>
          </a:p>
          <a:p>
            <a:pPr marL="0" indent="0">
              <a:buNone/>
            </a:pPr>
            <a:r>
              <a:rPr lang="en-US" dirty="0" smtClean="0"/>
              <a:t>Change:  over time; in populations; in balances of accounts (national debt, costs of war and social programs, etc.)</a:t>
            </a:r>
          </a:p>
          <a:p>
            <a:pPr marL="0" indent="0">
              <a:buNone/>
            </a:pPr>
            <a:r>
              <a:rPr lang="en-US" dirty="0" smtClean="0"/>
              <a:t>Rates—interest rates, rates of change in occupations, population, migration, etc.</a:t>
            </a:r>
          </a:p>
          <a:p>
            <a:pPr marL="0" indent="0">
              <a:buNone/>
            </a:pPr>
            <a:r>
              <a:rPr lang="en-US" dirty="0" smtClean="0"/>
              <a:t>Percentages and Ratios—wealth and earnings distributions, public assistance distributions, etc.</a:t>
            </a:r>
          </a:p>
          <a:p>
            <a:pPr marL="0" indent="0">
              <a:buNone/>
            </a:pPr>
            <a:r>
              <a:rPr lang="en-US" dirty="0" smtClean="0"/>
              <a:t>Statistics</a:t>
            </a:r>
          </a:p>
          <a:p>
            <a:pPr marL="0" indent="0">
              <a:buNone/>
            </a:pPr>
            <a:r>
              <a:rPr lang="en-US" dirty="0" smtClean="0"/>
              <a:t>Graphs/Charts/Maps:  timelines, maps—elevations, longitude, latitude; breakdowns of population, occupations, national spending, education levels</a:t>
            </a:r>
          </a:p>
          <a:p>
            <a:pPr marL="0" indent="0">
              <a:buNone/>
            </a:pPr>
            <a:r>
              <a:rPr lang="en-US" dirty="0" smtClean="0"/>
              <a:t>Simple calculations:</a:t>
            </a:r>
          </a:p>
          <a:p>
            <a:pPr lvl="1"/>
            <a:r>
              <a:rPr lang="en-US" dirty="0" smtClean="0"/>
              <a:t>Distance, land allocations, time between events</a:t>
            </a:r>
          </a:p>
          <a:p>
            <a:pPr lvl="1"/>
            <a:r>
              <a:rPr lang="en-US" dirty="0" smtClean="0"/>
              <a:t>Travel speeds over time</a:t>
            </a:r>
          </a:p>
          <a:p>
            <a:pPr lvl="1"/>
            <a:r>
              <a:rPr lang="en-US" dirty="0" smtClean="0"/>
              <a:t>Account balances (national debt over time)</a:t>
            </a:r>
          </a:p>
          <a:p>
            <a:pPr lvl="1"/>
            <a:r>
              <a:rPr lang="en-US" dirty="0" smtClean="0"/>
              <a:t>Slopes (population, GNP, educational achievement, etc. over time) </a:t>
            </a:r>
          </a:p>
          <a:p>
            <a:pPr lvl="1"/>
            <a:r>
              <a:rPr lang="en-US" dirty="0" smtClean="0"/>
              <a:t>Unit conversions and measurements—acres to square miles, hectares to square kilometers </a:t>
            </a:r>
          </a:p>
          <a:p>
            <a:pPr lvl="1"/>
            <a:endParaRPr lang="en-US" dirty="0"/>
          </a:p>
        </p:txBody>
      </p:sp>
    </p:spTree>
    <p:extLst>
      <p:ext uri="{BB962C8B-B14F-4D97-AF65-F5344CB8AC3E}">
        <p14:creationId xmlns:p14="http://schemas.microsoft.com/office/powerpoint/2010/main" val="2777598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Can Teach Quantitative Skills in History via: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Stand-alone classes</a:t>
            </a:r>
          </a:p>
          <a:p>
            <a:r>
              <a:rPr lang="en-US" dirty="0" smtClean="0"/>
              <a:t>Classes linking History with</a:t>
            </a:r>
          </a:p>
          <a:p>
            <a:pPr lvl="1"/>
            <a:r>
              <a:rPr lang="en-US" dirty="0" smtClean="0"/>
              <a:t>Economics</a:t>
            </a:r>
          </a:p>
          <a:p>
            <a:pPr lvl="1"/>
            <a:r>
              <a:rPr lang="en-US" dirty="0" smtClean="0"/>
              <a:t>Environmental Science</a:t>
            </a:r>
          </a:p>
          <a:p>
            <a:pPr lvl="1"/>
            <a:r>
              <a:rPr lang="en-US" dirty="0" smtClean="0"/>
              <a:t>Cultural Anthropology</a:t>
            </a:r>
          </a:p>
          <a:p>
            <a:r>
              <a:rPr lang="en-US" dirty="0" smtClean="0"/>
              <a:t>Learning communities, pairing these and literature, language, art and art history, geology, geography, etc.</a:t>
            </a:r>
          </a:p>
          <a:p>
            <a:r>
              <a:rPr lang="en-US" dirty="0" smtClean="0"/>
              <a:t>Not just in Community Colleges, but at Penn State (U.S. Civil War history and geology); Princeton’s Red Lodge Project, begun in the 1930s—history and other disciplines.</a:t>
            </a:r>
          </a:p>
          <a:p>
            <a:pPr marL="0" indent="0">
              <a:buNone/>
            </a:pPr>
            <a:endParaRPr lang="en-US" dirty="0"/>
          </a:p>
        </p:txBody>
      </p:sp>
    </p:spTree>
    <p:extLst>
      <p:ext uri="{BB962C8B-B14F-4D97-AF65-F5344CB8AC3E}">
        <p14:creationId xmlns:p14="http://schemas.microsoft.com/office/powerpoint/2010/main" val="3575187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Points Made in Just One Day in a Single </a:t>
            </a:r>
            <a:br>
              <a:rPr lang="en-US" dirty="0" smtClean="0"/>
            </a:br>
            <a:r>
              <a:rPr lang="en-US" dirty="0" smtClean="0"/>
              <a:t>Stand-Alone History Class</a:t>
            </a:r>
            <a:endParaRPr lang="en-US" dirty="0"/>
          </a:p>
        </p:txBody>
      </p:sp>
      <p:sp>
        <p:nvSpPr>
          <p:cNvPr id="3" name="Content Placeholder 2"/>
          <p:cNvSpPr>
            <a:spLocks noGrp="1"/>
          </p:cNvSpPr>
          <p:nvPr>
            <p:ph idx="1"/>
          </p:nvPr>
        </p:nvSpPr>
        <p:spPr/>
        <p:txBody>
          <a:bodyPr>
            <a:noAutofit/>
          </a:bodyPr>
          <a:lstStyle/>
          <a:p>
            <a:pPr hangingPunct="0"/>
            <a:r>
              <a:rPr lang="en-US" sz="1000" b="1" dirty="0"/>
              <a:t>Industrial Growth in 1920s:</a:t>
            </a:r>
            <a:endParaRPr lang="en-US" sz="1000" dirty="0"/>
          </a:p>
          <a:p>
            <a:pPr lvl="0" hangingPunct="0"/>
            <a:r>
              <a:rPr lang="en-US" sz="1000" dirty="0" smtClean="0"/>
              <a:t>Real </a:t>
            </a:r>
            <a:r>
              <a:rPr lang="en-US" sz="1000" dirty="0"/>
              <a:t>wages </a:t>
            </a:r>
            <a:r>
              <a:rPr lang="en-US" sz="1000" dirty="0" smtClean="0"/>
              <a:t> rose </a:t>
            </a:r>
            <a:r>
              <a:rPr lang="en-US" sz="1000" dirty="0"/>
              <a:t>20%</a:t>
            </a:r>
          </a:p>
          <a:p>
            <a:pPr lvl="0" hangingPunct="0"/>
            <a:r>
              <a:rPr lang="en-US" sz="1000" dirty="0" smtClean="0"/>
              <a:t>Stock </a:t>
            </a:r>
            <a:r>
              <a:rPr lang="en-US" sz="1000" dirty="0"/>
              <a:t>market investments </a:t>
            </a:r>
            <a:r>
              <a:rPr lang="en-US" sz="1000" dirty="0" smtClean="0"/>
              <a:t> increased  </a:t>
            </a:r>
            <a:r>
              <a:rPr lang="en-US" sz="1000" dirty="0"/>
              <a:t>(2+M investors in population of 120 M) [Margin]</a:t>
            </a:r>
          </a:p>
          <a:p>
            <a:pPr lvl="0" hangingPunct="0"/>
            <a:r>
              <a:rPr lang="en-US" sz="1000" dirty="0" smtClean="0"/>
              <a:t>More </a:t>
            </a:r>
            <a:r>
              <a:rPr lang="en-US" sz="1000" dirty="0"/>
              <a:t>commodities bought and sold  [Installment plan]</a:t>
            </a:r>
          </a:p>
          <a:p>
            <a:pPr lvl="0" hangingPunct="0"/>
            <a:r>
              <a:rPr lang="en-US" sz="1000" dirty="0" smtClean="0"/>
              <a:t>Industry deregulated</a:t>
            </a:r>
            <a:endParaRPr lang="en-US" sz="1000" dirty="0"/>
          </a:p>
          <a:p>
            <a:pPr lvl="0" hangingPunct="0"/>
            <a:r>
              <a:rPr lang="en-US" sz="1000" dirty="0" smtClean="0"/>
              <a:t>Lower </a:t>
            </a:r>
            <a:r>
              <a:rPr lang="en-US" sz="1000" dirty="0"/>
              <a:t>corporate/income tax and higher tariffs (Hawley -Smoot 1930)</a:t>
            </a:r>
          </a:p>
          <a:p>
            <a:pPr lvl="0" hangingPunct="0"/>
            <a:r>
              <a:rPr lang="en-US" sz="1000" dirty="0"/>
              <a:t>N</a:t>
            </a:r>
            <a:r>
              <a:rPr lang="en-US" sz="1000" dirty="0" smtClean="0"/>
              <a:t>o </a:t>
            </a:r>
            <a:r>
              <a:rPr lang="en-US" sz="1000" dirty="0"/>
              <a:t>forgiving of Allies’ war debts</a:t>
            </a:r>
          </a:p>
          <a:p>
            <a:pPr lvl="0" hangingPunct="0"/>
            <a:r>
              <a:rPr lang="en-US" sz="1000" dirty="0" smtClean="0"/>
              <a:t>Decreases in the prices </a:t>
            </a:r>
            <a:r>
              <a:rPr lang="en-US" sz="1000" dirty="0"/>
              <a:t>for textiles, farm goods, coal.</a:t>
            </a:r>
          </a:p>
          <a:p>
            <a:pPr lvl="0" hangingPunct="0"/>
            <a:r>
              <a:rPr lang="en-US" sz="1000" dirty="0" smtClean="0"/>
              <a:t>Decreases in union </a:t>
            </a:r>
            <a:r>
              <a:rPr lang="en-US" sz="1000" dirty="0"/>
              <a:t>membership </a:t>
            </a:r>
            <a:r>
              <a:rPr lang="en-US" sz="1000" dirty="0" smtClean="0"/>
              <a:t> </a:t>
            </a:r>
            <a:r>
              <a:rPr lang="en-US" sz="1000" dirty="0"/>
              <a:t>(UMW from 5M to 3,5 M)</a:t>
            </a:r>
          </a:p>
          <a:p>
            <a:pPr marL="0" indent="0" hangingPunct="0">
              <a:buNone/>
            </a:pPr>
            <a:r>
              <a:rPr lang="en-US" sz="1000" dirty="0"/>
              <a:t> </a:t>
            </a:r>
          </a:p>
          <a:p>
            <a:pPr hangingPunct="0"/>
            <a:r>
              <a:rPr lang="en-US" sz="1000" b="1" dirty="0"/>
              <a:t>Agriculture’s hard times:</a:t>
            </a:r>
            <a:endParaRPr lang="en-US" sz="1000" dirty="0"/>
          </a:p>
          <a:p>
            <a:pPr lvl="0" hangingPunct="0"/>
            <a:r>
              <a:rPr lang="en-US" sz="1000" dirty="0"/>
              <a:t>European demands dropped as much as 75%</a:t>
            </a:r>
          </a:p>
          <a:p>
            <a:pPr lvl="0" hangingPunct="0"/>
            <a:r>
              <a:rPr lang="en-US" sz="1000" dirty="0"/>
              <a:t>A</a:t>
            </a:r>
            <a:r>
              <a:rPr lang="en-US" sz="1000" dirty="0" smtClean="0"/>
              <a:t>ccrued </a:t>
            </a:r>
            <a:r>
              <a:rPr lang="en-US" sz="1000" dirty="0"/>
              <a:t>debts from land &amp; heavy equipment purchases</a:t>
            </a:r>
          </a:p>
          <a:p>
            <a:pPr lvl="0" hangingPunct="0"/>
            <a:r>
              <a:rPr lang="en-US" sz="1000" dirty="0" smtClean="0"/>
              <a:t>Blights </a:t>
            </a:r>
            <a:r>
              <a:rPr lang="en-US" sz="1000" dirty="0"/>
              <a:t>&amp; dust bowls</a:t>
            </a:r>
          </a:p>
          <a:p>
            <a:pPr lvl="0" hangingPunct="0"/>
            <a:r>
              <a:rPr lang="en-US" sz="1000" dirty="0"/>
              <a:t>Appalachian Rocky Mtn. mine closures</a:t>
            </a:r>
          </a:p>
          <a:p>
            <a:pPr lvl="0" hangingPunct="0"/>
            <a:r>
              <a:rPr lang="en-US" sz="1000" dirty="0" err="1" smtClean="0"/>
              <a:t>Mmigrations</a:t>
            </a:r>
            <a:r>
              <a:rPr lang="en-US" sz="1000" dirty="0" smtClean="0"/>
              <a:t> </a:t>
            </a:r>
            <a:r>
              <a:rPr lang="en-US" sz="1000" dirty="0"/>
              <a:t>west and north and into urban areas</a:t>
            </a:r>
          </a:p>
          <a:p>
            <a:pPr lvl="0" hangingPunct="0"/>
            <a:r>
              <a:rPr lang="en-US" sz="1000" dirty="0" smtClean="0"/>
              <a:t>Farm failures &gt; bank </a:t>
            </a:r>
            <a:r>
              <a:rPr lang="en-US" sz="1000" dirty="0"/>
              <a:t>failures </a:t>
            </a:r>
            <a:r>
              <a:rPr lang="en-US" sz="1000" dirty="0" smtClean="0"/>
              <a:t> (</a:t>
            </a:r>
            <a:r>
              <a:rPr lang="en-US" sz="1000" dirty="0"/>
              <a:t>7,000 in ‘20s</a:t>
            </a:r>
            <a:r>
              <a:rPr lang="en-US" sz="1000" dirty="0" smtClean="0"/>
              <a:t>) &gt; other </a:t>
            </a:r>
            <a:r>
              <a:rPr lang="en-US" sz="1000" dirty="0"/>
              <a:t>failures.</a:t>
            </a:r>
          </a:p>
          <a:p>
            <a:pPr marL="0" indent="0" hangingPunct="0">
              <a:buNone/>
            </a:pPr>
            <a:r>
              <a:rPr lang="en-US" sz="1000" dirty="0"/>
              <a:t> </a:t>
            </a:r>
          </a:p>
          <a:p>
            <a:pPr hangingPunct="0"/>
            <a:r>
              <a:rPr lang="en-US" sz="1000" b="1" dirty="0"/>
              <a:t>Depression</a:t>
            </a:r>
            <a:r>
              <a:rPr lang="en-US" sz="1000" dirty="0"/>
              <a:t>:</a:t>
            </a:r>
          </a:p>
          <a:p>
            <a:pPr lvl="0" hangingPunct="0"/>
            <a:r>
              <a:rPr lang="en-US" sz="1000" dirty="0" smtClean="0"/>
              <a:t>Foreclosures </a:t>
            </a:r>
            <a:r>
              <a:rPr lang="en-US" sz="1000" dirty="0"/>
              <a:t>&amp; failures</a:t>
            </a:r>
          </a:p>
          <a:p>
            <a:pPr lvl="0" hangingPunct="0"/>
            <a:r>
              <a:rPr lang="en-US" sz="1000" dirty="0"/>
              <a:t>Stock market crash.  1929 Stock Index:</a:t>
            </a:r>
          </a:p>
          <a:p>
            <a:pPr lvl="1" hangingPunct="0"/>
            <a:r>
              <a:rPr lang="en-US" sz="1000" dirty="0"/>
              <a:t>9/29      </a:t>
            </a:r>
            <a:r>
              <a:rPr lang="en-US" sz="1000" dirty="0" smtClean="0"/>
              <a:t>                            450</a:t>
            </a:r>
            <a:r>
              <a:rPr lang="en-US" sz="1000" dirty="0"/>
              <a:t>+</a:t>
            </a:r>
          </a:p>
          <a:p>
            <a:pPr lvl="1" hangingPunct="0"/>
            <a:r>
              <a:rPr lang="en-US" sz="1000" dirty="0"/>
              <a:t>10/23	421</a:t>
            </a:r>
          </a:p>
          <a:p>
            <a:pPr lvl="1" hangingPunct="0"/>
            <a:r>
              <a:rPr lang="en-US" sz="1000" dirty="0"/>
              <a:t>11/15	224</a:t>
            </a:r>
          </a:p>
          <a:p>
            <a:pPr lvl="0" hangingPunct="0"/>
            <a:r>
              <a:rPr lang="en-US" sz="1000" dirty="0"/>
              <a:t>1930 quotes for US Steel &amp; GM &gt; 10%- of ’29 quotes.</a:t>
            </a:r>
          </a:p>
          <a:p>
            <a:endParaRPr lang="en-US" sz="1000" dirty="0"/>
          </a:p>
        </p:txBody>
      </p:sp>
    </p:spTree>
    <p:extLst>
      <p:ext uri="{BB962C8B-B14F-4D97-AF65-F5344CB8AC3E}">
        <p14:creationId xmlns:p14="http://schemas.microsoft.com/office/powerpoint/2010/main" val="3811332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000"/>
            <a:ext cx="8229600" cy="1143000"/>
          </a:xfrm>
        </p:spPr>
        <p:txBody>
          <a:bodyPr>
            <a:normAutofit fontScale="90000"/>
          </a:bodyPr>
          <a:lstStyle/>
          <a:p>
            <a:r>
              <a:rPr lang="en-US" sz="2000" dirty="0" smtClean="0"/>
              <a:t/>
            </a:r>
            <a:br>
              <a:rPr lang="en-US" sz="2000" dirty="0" smtClean="0"/>
            </a:br>
            <a:r>
              <a:rPr lang="en-US" sz="2000" b="1" dirty="0" smtClean="0">
                <a:hlinkClick r:id="rId2"/>
              </a:rPr>
              <a:t>The Northwest Ordinance</a:t>
            </a:r>
            <a:br>
              <a:rPr lang="en-US" sz="2000" b="1" dirty="0" smtClean="0">
                <a:hlinkClick r:id="rId2"/>
              </a:rPr>
            </a:br>
            <a:r>
              <a:rPr lang="en-US" sz="2000" dirty="0" smtClean="0"/>
              <a:t>Longitudinal &amp; Latitudinal Distances, Townships, Square Miles, Quarters, </a:t>
            </a:r>
            <a:br>
              <a:rPr lang="en-US" sz="2000" dirty="0" smtClean="0"/>
            </a:br>
            <a:r>
              <a:rPr lang="en-US" sz="2000" dirty="0" smtClean="0"/>
              <a:t>and other  Basic Measurements</a:t>
            </a:r>
            <a:r>
              <a:rPr lang="en-US" dirty="0" smtClean="0"/>
              <a:t/>
            </a:r>
            <a:br>
              <a:rPr lang="en-US" dirty="0" smtClean="0"/>
            </a:b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838200"/>
            <a:ext cx="4876800" cy="4972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84" y="838200"/>
            <a:ext cx="382698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469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Quantitative Questions for a 20</a:t>
            </a:r>
            <a:r>
              <a:rPr lang="en-US" baseline="30000" dirty="0" smtClean="0"/>
              <a:t>th</a:t>
            </a:r>
            <a:r>
              <a:rPr lang="en-US" dirty="0" smtClean="0"/>
              <a:t> Century U.S. History Student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How did World War I and its aftermath affect Americans in general, and one group in particular. Pick one: veterans, immigrants, African Americans, Women, union members?</a:t>
            </a:r>
          </a:p>
          <a:p>
            <a:r>
              <a:rPr lang="en-US" dirty="0" smtClean="0"/>
              <a:t>How </a:t>
            </a:r>
            <a:r>
              <a:rPr lang="en-US" dirty="0"/>
              <a:t>well did government programs do in getting the U.S. out of the Great Depression</a:t>
            </a:r>
            <a:r>
              <a:rPr lang="en-US" dirty="0" smtClean="0"/>
              <a:t>?</a:t>
            </a:r>
          </a:p>
          <a:p>
            <a:r>
              <a:rPr lang="en-US" dirty="0" smtClean="0"/>
              <a:t>How have government assistance programs in the 20</a:t>
            </a:r>
            <a:r>
              <a:rPr lang="en-US" baseline="30000" dirty="0" smtClean="0"/>
              <a:t>th</a:t>
            </a:r>
            <a:r>
              <a:rPr lang="en-US" dirty="0" smtClean="0"/>
              <a:t> Century developed since the great depression, and what populations have they served </a:t>
            </a:r>
          </a:p>
          <a:p>
            <a:r>
              <a:rPr lang="en-US" dirty="0" smtClean="0"/>
              <a:t>Compare and contrast federal economic relief policies implemented in the new Deal of the 1930s with those introduced in the Great Society of the 1960s?  Discuss populations served, benefits distributed, and changes made.</a:t>
            </a:r>
          </a:p>
          <a:p>
            <a:r>
              <a:rPr lang="en-US" dirty="0" smtClean="0"/>
              <a:t>What </a:t>
            </a:r>
            <a:r>
              <a:rPr lang="en-US" dirty="0"/>
              <a:t>policies and programs of the late 20</a:t>
            </a:r>
            <a:r>
              <a:rPr lang="en-US" baseline="30000" dirty="0"/>
              <a:t>th</a:t>
            </a:r>
            <a:r>
              <a:rPr lang="en-US" dirty="0"/>
              <a:t> Century set us up for the economic crises of the present?  </a:t>
            </a:r>
            <a:endParaRPr lang="en-US" dirty="0" smtClean="0"/>
          </a:p>
          <a:p>
            <a:r>
              <a:rPr lang="en-US" dirty="0" smtClean="0"/>
              <a:t>How has the American workforce changed over the 20</a:t>
            </a:r>
            <a:r>
              <a:rPr lang="en-US" baseline="30000" dirty="0" smtClean="0"/>
              <a:t>th</a:t>
            </a:r>
            <a:r>
              <a:rPr lang="en-US" dirty="0" smtClean="0"/>
              <a:t> Century?</a:t>
            </a:r>
            <a:endParaRPr lang="en-US" dirty="0"/>
          </a:p>
          <a:p>
            <a:endParaRPr lang="en-US" dirty="0"/>
          </a:p>
        </p:txBody>
      </p:sp>
    </p:spTree>
    <p:extLst>
      <p:ext uri="{BB962C8B-B14F-4D97-AF65-F5344CB8AC3E}">
        <p14:creationId xmlns:p14="http://schemas.microsoft.com/office/powerpoint/2010/main" val="2774259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TotalTime>
  <Words>840</Words>
  <Application>Microsoft Office PowerPoint</Application>
  <PresentationFormat>On-screen Show (4:3)</PresentationFormat>
  <Paragraphs>95</Paragraphs>
  <Slides>14</Slides>
  <Notes>1</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1_Office Theme</vt:lpstr>
      <vt:lpstr>2_Office Theme</vt:lpstr>
      <vt:lpstr>Quantitative Literacy &amp; the Community College History Student:  A Challenge &amp; an Opportunity </vt:lpstr>
      <vt:lpstr>The Students the Seattle CC District Serves</vt:lpstr>
      <vt:lpstr>A Race Divide—not just an Achievement Gap</vt:lpstr>
      <vt:lpstr>SCCD Narrative for their Current  Gates Pathway Grant</vt:lpstr>
      <vt:lpstr>Math CC Students Learn  When Learning History</vt:lpstr>
      <vt:lpstr>One Can Teach Quantitative Skills in History via:</vt:lpstr>
      <vt:lpstr>Points Made in Just One Day in a Single  Stand-Alone History Class</vt:lpstr>
      <vt:lpstr> The Northwest Ordinance Longitudinal &amp; Latitudinal Distances, Townships, Square Miles, Quarters,  and other  Basic Measurements </vt:lpstr>
      <vt:lpstr>Quantitative Questions for a 20th Century U.S. History Student</vt:lpstr>
      <vt:lpstr>In a Linked Class</vt:lpstr>
      <vt:lpstr>Figure 11-8  Real GDP and the Price Level, 1934–1940</vt:lpstr>
      <vt:lpstr>The breakdown of the Phillips Curve</vt:lpstr>
      <vt:lpstr>Anthro &amp; Environmental Science Quantitative Opportunities</vt:lpstr>
      <vt:lpstr>Sources, Colleagues, &amp; Contributors</vt:lpstr>
    </vt:vector>
  </TitlesOfParts>
  <Company>NSCC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Literacy and the Community College History Student</dc:title>
  <dc:creator>IT Services</dc:creator>
  <cp:lastModifiedBy>jbrookins</cp:lastModifiedBy>
  <cp:revision>20</cp:revision>
  <cp:lastPrinted>2013-12-19T23:35:38Z</cp:lastPrinted>
  <dcterms:created xsi:type="dcterms:W3CDTF">2013-12-13T00:29:43Z</dcterms:created>
  <dcterms:modified xsi:type="dcterms:W3CDTF">2014-02-06T20:07:18Z</dcterms:modified>
</cp:coreProperties>
</file>